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82" r:id="rId4"/>
    <p:sldId id="258" r:id="rId5"/>
    <p:sldId id="260" r:id="rId6"/>
    <p:sldId id="259" r:id="rId7"/>
    <p:sldId id="261" r:id="rId8"/>
    <p:sldId id="262" r:id="rId9"/>
    <p:sldId id="300" r:id="rId10"/>
    <p:sldId id="267" r:id="rId11"/>
    <p:sldId id="299" r:id="rId12"/>
    <p:sldId id="263" r:id="rId13"/>
    <p:sldId id="264" r:id="rId14"/>
    <p:sldId id="265" r:id="rId15"/>
    <p:sldId id="301" r:id="rId16"/>
    <p:sldId id="302" r:id="rId17"/>
    <p:sldId id="303" r:id="rId18"/>
    <p:sldId id="304" r:id="rId19"/>
    <p:sldId id="305" r:id="rId20"/>
    <p:sldId id="266" r:id="rId21"/>
    <p:sldId id="268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306" r:id="rId31"/>
    <p:sldId id="283" r:id="rId32"/>
    <p:sldId id="284" r:id="rId33"/>
    <p:sldId id="285" r:id="rId34"/>
    <p:sldId id="286" r:id="rId35"/>
    <p:sldId id="287" r:id="rId36"/>
    <p:sldId id="288" r:id="rId37"/>
    <p:sldId id="277" r:id="rId38"/>
    <p:sldId id="278" r:id="rId39"/>
    <p:sldId id="280" r:id="rId40"/>
    <p:sldId id="279" r:id="rId41"/>
    <p:sldId id="281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89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0.wmf"/><Relationship Id="rId4" Type="http://schemas.openxmlformats.org/officeDocument/2006/relationships/image" Target="../media/image7.jpg"/><Relationship Id="rId9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3.wmf"/><Relationship Id="rId4" Type="http://schemas.openxmlformats.org/officeDocument/2006/relationships/image" Target="../media/image7.jpg"/><Relationship Id="rId9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7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7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7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7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7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7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3374992"/>
          </a:xfrm>
        </p:spPr>
        <p:txBody>
          <a:bodyPr>
            <a:noAutofit/>
          </a:bodyPr>
          <a:lstStyle/>
          <a:p>
            <a:r>
              <a:rPr lang="sl-SI" sz="7200" dirty="0" smtClean="0"/>
              <a:t>Novosti v </a:t>
            </a:r>
            <a:r>
              <a:rPr lang="sl-SI" sz="7200" dirty="0" err="1" smtClean="0"/>
              <a:t>POimenovanju</a:t>
            </a:r>
            <a:r>
              <a:rPr lang="sl-SI" sz="7200" dirty="0" smtClean="0"/>
              <a:t> organskih spojin</a:t>
            </a:r>
            <a:endParaRPr lang="sl-SI" sz="7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9750490" y="5887616"/>
            <a:ext cx="208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Andrej Smrdu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9274629" y="6400801"/>
            <a:ext cx="308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Ljubljana, 7. 5. 2016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550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Ogljikovodiki – položaj multiple vezi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92898" y="3000469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/>
              <a:t>p</a:t>
            </a:r>
            <a:r>
              <a:rPr lang="sl-SI" sz="3200" dirty="0" smtClean="0"/>
              <a:t>ent-2-en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2-penten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8994" y="867747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21100" y="3000469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pent-2-ene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2-pentene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372592" y="1816925"/>
            <a:ext cx="4310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</a:rPr>
              <a:t>3</a:t>
            </a:r>
            <a:r>
              <a:rPr lang="sl-SI" sz="3200" dirty="0" smtClean="0">
                <a:solidFill>
                  <a:srgbClr val="0000FF"/>
                </a:solidFill>
              </a:rPr>
              <a:t>–CH=CH–CH</a:t>
            </a:r>
            <a:r>
              <a:rPr lang="sl-SI" sz="3200" baseline="-25000" dirty="0" smtClean="0">
                <a:solidFill>
                  <a:srgbClr val="0000FF"/>
                </a:solidFill>
              </a:rPr>
              <a:t>2</a:t>
            </a:r>
            <a:r>
              <a:rPr lang="sl-SI" sz="3200" dirty="0" smtClean="0">
                <a:solidFill>
                  <a:srgbClr val="0000FF"/>
                </a:solidFill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</a:rPr>
              <a:t>3</a:t>
            </a:r>
            <a:endParaRPr lang="sl-SI" sz="3200" baseline="-25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1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Etin = acetilen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38994" y="2999400"/>
            <a:ext cx="3399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acetilen (PIN)</a:t>
            </a:r>
          </a:p>
          <a:p>
            <a:r>
              <a:rPr lang="sl-SI" sz="3200" dirty="0" smtClean="0"/>
              <a:t>etin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8994" y="86330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338994" y="4669579"/>
            <a:ext cx="339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acetylene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ethyine</a:t>
            </a:r>
            <a:endParaRPr lang="sl-SI" sz="3200" dirty="0" smtClean="0"/>
          </a:p>
        </p:txBody>
      </p:sp>
      <p:sp>
        <p:nvSpPr>
          <p:cNvPr id="11" name="PoljeZBesedilom 10"/>
          <p:cNvSpPr txBox="1"/>
          <p:nvPr/>
        </p:nvSpPr>
        <p:spPr>
          <a:xfrm>
            <a:off x="5818462" y="2999400"/>
            <a:ext cx="5192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fluoroetin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fluoroacetilen</a:t>
            </a:r>
            <a:endParaRPr lang="sl-SI" sz="3200" dirty="0" smtClean="0"/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842717" y="4670648"/>
            <a:ext cx="568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fluoroethyne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fluoroacetylene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2018997"/>
            <a:ext cx="285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CH≡CH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5726079" y="2018997"/>
            <a:ext cx="285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CH≡C–F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Aromatski ogljikovodiki - toluen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338994" y="2999400"/>
            <a:ext cx="33997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toluen (PIN)</a:t>
            </a:r>
          </a:p>
          <a:p>
            <a:r>
              <a:rPr lang="sl-SI" sz="3200" dirty="0" err="1" smtClean="0"/>
              <a:t>metilbenzen</a:t>
            </a:r>
            <a:endParaRPr lang="sl-SI" sz="3200" dirty="0" smtClean="0"/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8994" y="86330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338994" y="4669579"/>
            <a:ext cx="339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toluene (PIN)</a:t>
            </a:r>
          </a:p>
          <a:p>
            <a:r>
              <a:rPr lang="sl-SI" sz="3200" dirty="0" err="1" smtClean="0"/>
              <a:t>methylbenzene</a:t>
            </a:r>
            <a:endParaRPr lang="sl-SI" sz="3200" dirty="0" smtClean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31354"/>
              </p:ext>
            </p:extLst>
          </p:nvPr>
        </p:nvGraphicFramePr>
        <p:xfrm>
          <a:off x="1492898" y="1580690"/>
          <a:ext cx="25722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Document" r:id="rId5" imgW="1028880" imgH="514440" progId="ChemWindow.Document">
                  <p:embed/>
                </p:oleObj>
              </mc:Choice>
              <mc:Fallback>
                <p:oleObj name="Document" r:id="rId5" imgW="10288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2898" y="1580690"/>
                        <a:ext cx="25722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5818462" y="2999400"/>
            <a:ext cx="51929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1-fluoro-2-metilbenzen (PIN)</a:t>
            </a:r>
          </a:p>
          <a:p>
            <a:r>
              <a:rPr lang="sl-SI" sz="3200" dirty="0" smtClean="0"/>
              <a:t>2-fluorotoluen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842717" y="4670648"/>
            <a:ext cx="5682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1-fluoro-2-methylbenzene (PIN)</a:t>
            </a:r>
          </a:p>
          <a:p>
            <a:r>
              <a:rPr lang="sl-SI" sz="3200" dirty="0" smtClean="0"/>
              <a:t>2-fluorotoluene</a:t>
            </a:r>
          </a:p>
        </p:txBody>
      </p:sp>
      <p:graphicFrame>
        <p:nvGraphicFramePr>
          <p:cNvPr id="13" name="Predm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57804"/>
              </p:ext>
            </p:extLst>
          </p:nvPr>
        </p:nvGraphicFramePr>
        <p:xfrm>
          <a:off x="5818462" y="969223"/>
          <a:ext cx="25722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Document" r:id="rId7" imgW="1028880" imgH="771480" progId="ChemWindow.Document">
                  <p:embed/>
                </p:oleObj>
              </mc:Choice>
              <mc:Fallback>
                <p:oleObj name="Document" r:id="rId7" imgW="102888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8462" y="969223"/>
                        <a:ext cx="25722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Aromatski ogljikovodiki - ksilen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223364"/>
              </p:ext>
            </p:extLst>
          </p:nvPr>
        </p:nvGraphicFramePr>
        <p:xfrm>
          <a:off x="2180171" y="969758"/>
          <a:ext cx="25722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Document" r:id="rId5" imgW="1028880" imgH="771480" progId="ChemWindow.Document">
                  <p:embed/>
                </p:oleObj>
              </mc:Choice>
              <mc:Fallback>
                <p:oleObj name="Document" r:id="rId5" imgW="102888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0171" y="969758"/>
                        <a:ext cx="25722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6124158" y="2690844"/>
            <a:ext cx="53671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4-kloro-1,2-dimetilbenzen (PIN)</a:t>
            </a:r>
            <a:endParaRPr lang="sl-SI" sz="3200" dirty="0"/>
          </a:p>
          <a:p>
            <a:r>
              <a:rPr lang="sl-SI" sz="3200" dirty="0" smtClean="0">
                <a:solidFill>
                  <a:srgbClr val="FF0000"/>
                </a:solidFill>
              </a:rPr>
              <a:t>NE: 4-kloro-1,2-ksilen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144327"/>
            <a:ext cx="597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4-chloro-1,2-dimethylbenzene (PIN)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690844"/>
            <a:ext cx="44566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1,2-ksilen (PIN)</a:t>
            </a:r>
          </a:p>
          <a:p>
            <a:r>
              <a:rPr lang="sl-SI" sz="3200" dirty="0" smtClean="0"/>
              <a:t>1,2-dimetilbenzen</a:t>
            </a:r>
          </a:p>
          <a:p>
            <a:r>
              <a:rPr lang="sl-SI" sz="3200" i="1" dirty="0" smtClean="0"/>
              <a:t>o</a:t>
            </a:r>
            <a:r>
              <a:rPr lang="sl-SI" sz="3200" dirty="0" smtClean="0"/>
              <a:t>-ksilen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2-metiltoluen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1,2-xylene (PIN)</a:t>
            </a:r>
          </a:p>
          <a:p>
            <a:r>
              <a:rPr lang="sl-SI" sz="3200" dirty="0" smtClean="0"/>
              <a:t>1,2-dimethylbenzene</a:t>
            </a:r>
          </a:p>
        </p:txBody>
      </p:sp>
      <p:graphicFrame>
        <p:nvGraphicFramePr>
          <p:cNvPr id="10" name="Predm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928374"/>
              </p:ext>
            </p:extLst>
          </p:nvPr>
        </p:nvGraphicFramePr>
        <p:xfrm>
          <a:off x="6706166" y="969758"/>
          <a:ext cx="34290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Document" r:id="rId7" imgW="1371600" imgH="771480" progId="ChemWindow.Document">
                  <p:embed/>
                </p:oleObj>
              </mc:Choice>
              <mc:Fallback>
                <p:oleObj name="Document" r:id="rId7" imgW="137160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6166" y="969758"/>
                        <a:ext cx="34290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5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Ciklični ogljikovodiki s stransko verigo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45400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(prop-2-en-1-il)</a:t>
            </a:r>
            <a:r>
              <a:rPr lang="sl-SI" sz="3200" dirty="0" err="1" smtClean="0"/>
              <a:t>cikloheksan</a:t>
            </a:r>
            <a:r>
              <a:rPr lang="sl-SI" sz="3200" dirty="0" smtClean="0"/>
              <a:t> (PIN)</a:t>
            </a:r>
            <a:endParaRPr lang="sl-SI" sz="3200" dirty="0"/>
          </a:p>
          <a:p>
            <a:r>
              <a:rPr lang="sl-SI" sz="3200" dirty="0" smtClean="0"/>
              <a:t>3-cikloheksilprop-1-en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144327"/>
            <a:ext cx="5977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(</a:t>
            </a:r>
            <a:r>
              <a:rPr lang="sl-SI" sz="3200" dirty="0" smtClean="0"/>
              <a:t>prop-2-en-1-yl)</a:t>
            </a:r>
            <a:r>
              <a:rPr lang="sl-SI" sz="3200" dirty="0" err="1" smtClean="0"/>
              <a:t>cyclohexane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smtClean="0"/>
              <a:t>3-cyclohexylprop-1-ene</a:t>
            </a:r>
            <a:endParaRPr lang="sl-SI" sz="3200" dirty="0"/>
          </a:p>
          <a:p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oktilcikloheksan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/>
              <a:t>1-cikloheksiloktan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octylcyclohexane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/>
              <a:t>1-cyclohexyloctane</a:t>
            </a:r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7731693"/>
              </p:ext>
            </p:extLst>
          </p:nvPr>
        </p:nvGraphicFramePr>
        <p:xfrm>
          <a:off x="1524146" y="1615109"/>
          <a:ext cx="4071600" cy="1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8" name="Document" r:id="rId5" imgW="1628640" imgH="447840" progId="ChemWindow.Document">
                  <p:embed/>
                </p:oleObj>
              </mc:Choice>
              <mc:Fallback>
                <p:oleObj name="Document" r:id="rId5" imgW="162864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146" y="1615109"/>
                        <a:ext cx="4071600" cy="11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685604"/>
              </p:ext>
            </p:extLst>
          </p:nvPr>
        </p:nvGraphicFramePr>
        <p:xfrm>
          <a:off x="6124158" y="1615109"/>
          <a:ext cx="4500900" cy="1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9" name="Document" r:id="rId7" imgW="1800360" imgH="447840" progId="ChemWindow.Document">
                  <p:embed/>
                </p:oleObj>
              </mc:Choice>
              <mc:Fallback>
                <p:oleObj name="Document" r:id="rId7" imgW="180036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158" y="1615109"/>
                        <a:ext cx="4500900" cy="11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24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Preproste </a:t>
            </a:r>
            <a:r>
              <a:rPr lang="sl-SI" sz="5400" cap="none" dirty="0" err="1" smtClean="0"/>
              <a:t>substituentne</a:t>
            </a:r>
            <a:r>
              <a:rPr lang="sl-SI" sz="5400" cap="none" dirty="0" smtClean="0"/>
              <a:t> skupine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Primeri: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591294" y="1901371"/>
            <a:ext cx="41088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600"/>
              </a:spcBef>
            </a:pP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  <a:endParaRPr lang="sl-SI" sz="3200" baseline="-25000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600"/>
              </a:spcBef>
            </a:pP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600"/>
              </a:spcBef>
            </a:pP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</a:t>
            </a:r>
            <a:r>
              <a:rPr lang="sl-SI" sz="3200" baseline="-25000" dirty="0" smtClean="0">
                <a:solidFill>
                  <a:srgbClr val="FFFF00"/>
                </a:solidFill>
              </a:rPr>
              <a:t>6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5</a:t>
            </a:r>
          </a:p>
          <a:p>
            <a:pPr>
              <a:spcBef>
                <a:spcPts val="600"/>
              </a:spcBef>
            </a:pPr>
            <a:r>
              <a:rPr lang="sl-SI" sz="3200" dirty="0">
                <a:solidFill>
                  <a:srgbClr val="FFFF00"/>
                </a:solidFill>
              </a:rPr>
              <a:t>–</a:t>
            </a:r>
            <a:r>
              <a:rPr lang="sl-SI" sz="3200" dirty="0" smtClean="0">
                <a:solidFill>
                  <a:srgbClr val="FFFF00"/>
                </a:solidFill>
              </a:rPr>
              <a:t>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</a:t>
            </a:r>
            <a:r>
              <a:rPr lang="sl-SI" sz="3200" baseline="-25000" dirty="0" smtClean="0">
                <a:solidFill>
                  <a:srgbClr val="FFFF00"/>
                </a:solidFill>
              </a:rPr>
              <a:t>6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5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–C</a:t>
            </a:r>
            <a:r>
              <a:rPr lang="sl-SI" sz="3200" baseline="-25000" dirty="0" smtClean="0">
                <a:solidFill>
                  <a:srgbClr val="FFFF00"/>
                </a:solidFill>
              </a:rPr>
              <a:t>6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11</a:t>
            </a:r>
            <a:endParaRPr lang="sl-SI" sz="3200" baseline="-25000" dirty="0">
              <a:solidFill>
                <a:srgbClr val="FFFF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5308271" y="1331984"/>
            <a:ext cx="293320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b="1" i="1" dirty="0">
                <a:solidFill>
                  <a:srgbClr val="FFFF00"/>
                </a:solidFill>
              </a:rPr>
              <a:t>SLO:</a:t>
            </a:r>
          </a:p>
          <a:p>
            <a:pPr>
              <a:spcBef>
                <a:spcPts val="600"/>
              </a:spcBef>
            </a:pPr>
            <a:r>
              <a:rPr lang="sl-SI" sz="3200" dirty="0" smtClean="0"/>
              <a:t>metil 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smtClean="0"/>
              <a:t>etil</a:t>
            </a:r>
            <a:r>
              <a:rPr lang="sl-SI" sz="3200" dirty="0"/>
              <a:t> (PIN)</a:t>
            </a:r>
            <a:endParaRPr lang="sl-SI" sz="3200" baseline="-25000" dirty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propil</a:t>
            </a:r>
            <a:r>
              <a:rPr lang="sl-SI" sz="3200" dirty="0"/>
              <a:t> 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butil</a:t>
            </a:r>
            <a:r>
              <a:rPr lang="sl-SI" sz="3200" dirty="0"/>
              <a:t> 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smtClean="0"/>
              <a:t>fenil</a:t>
            </a:r>
            <a:r>
              <a:rPr lang="sl-SI" sz="3200" dirty="0"/>
              <a:t> 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smtClean="0"/>
              <a:t>benzil</a:t>
            </a:r>
            <a:r>
              <a:rPr lang="sl-SI" sz="3200" dirty="0"/>
              <a:t> (PIN</a:t>
            </a:r>
            <a:r>
              <a:rPr lang="sl-SI" sz="3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cikloheksil</a:t>
            </a:r>
            <a:r>
              <a:rPr lang="sl-SI" sz="3200" dirty="0" smtClean="0"/>
              <a:t> (PIN)</a:t>
            </a:r>
            <a:endParaRPr lang="sl-SI" sz="32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8526484" y="1331984"/>
            <a:ext cx="293320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  <a:endParaRPr lang="sl-SI" sz="3200" b="1" i="1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methyl</a:t>
            </a:r>
            <a:r>
              <a:rPr lang="sl-SI" sz="3200" dirty="0" smtClean="0"/>
              <a:t> 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ethyl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propyl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butyl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phenyl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benzyl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cyclohexyl</a:t>
            </a:r>
            <a:r>
              <a:rPr lang="sl-SI" sz="3200" dirty="0" smtClean="0"/>
              <a:t> (PIN)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1822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Preproste </a:t>
            </a:r>
            <a:r>
              <a:rPr lang="sl-SI" sz="5400" cap="none" dirty="0" err="1" smtClean="0"/>
              <a:t>substituentne</a:t>
            </a:r>
            <a:r>
              <a:rPr lang="sl-SI" sz="5400" cap="none" dirty="0" smtClean="0"/>
              <a:t> skupine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Primeri: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235036" y="1901371"/>
            <a:ext cx="410886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=CH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=CH–CH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  <a:endParaRPr lang="sl-SI" sz="3200" baseline="-25000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=CH–CH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=C</a:t>
            </a:r>
            <a:r>
              <a:rPr lang="sl-SI" sz="3200" baseline="-25000" dirty="0" smtClean="0">
                <a:solidFill>
                  <a:srgbClr val="FFFF00"/>
                </a:solidFill>
              </a:rPr>
              <a:t>5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8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sl-SI" sz="3200" dirty="0" smtClean="0">
                <a:solidFill>
                  <a:srgbClr val="FFFF00"/>
                </a:solidFill>
              </a:rPr>
              <a:t>C–CH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2</a:t>
            </a:r>
            <a:r>
              <a:rPr lang="sl-SI" sz="3200" dirty="0" smtClean="0">
                <a:solidFill>
                  <a:srgbClr val="FFFF00"/>
                </a:solidFill>
              </a:rPr>
              <a:t>–CH</a:t>
            </a:r>
            <a:r>
              <a:rPr lang="sl-SI" sz="3200" baseline="-25000" dirty="0" smtClean="0">
                <a:solidFill>
                  <a:srgbClr val="FFFF00"/>
                </a:solidFill>
              </a:rPr>
              <a:t>3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</a:rPr>
              <a:t>=CH–C</a:t>
            </a:r>
            <a:r>
              <a:rPr lang="sl-SI" sz="3200" baseline="-25000" dirty="0" smtClean="0">
                <a:solidFill>
                  <a:srgbClr val="FFFF00"/>
                </a:solidFill>
              </a:rPr>
              <a:t>6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5</a:t>
            </a:r>
          </a:p>
          <a:p>
            <a:pPr>
              <a:spcBef>
                <a:spcPts val="600"/>
              </a:spcBef>
            </a:pPr>
            <a:r>
              <a:rPr lang="sl-SI" sz="32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≡</a:t>
            </a:r>
            <a:r>
              <a:rPr lang="sl-SI" sz="3200" dirty="0" smtClean="0">
                <a:solidFill>
                  <a:srgbClr val="FFFF00"/>
                </a:solidFill>
              </a:rPr>
              <a:t>C–C</a:t>
            </a:r>
            <a:r>
              <a:rPr lang="sl-SI" sz="3200" baseline="-25000" dirty="0" smtClean="0">
                <a:solidFill>
                  <a:srgbClr val="FFFF00"/>
                </a:solidFill>
              </a:rPr>
              <a:t>6</a:t>
            </a:r>
            <a:r>
              <a:rPr lang="sl-SI" sz="3200" dirty="0" smtClean="0">
                <a:solidFill>
                  <a:srgbClr val="FFFF00"/>
                </a:solidFill>
              </a:rPr>
              <a:t>H</a:t>
            </a:r>
            <a:r>
              <a:rPr lang="sl-SI" sz="3200" baseline="-25000" dirty="0" smtClean="0">
                <a:solidFill>
                  <a:srgbClr val="FFFF00"/>
                </a:solidFill>
              </a:rPr>
              <a:t>5</a:t>
            </a:r>
            <a:endParaRPr lang="sl-SI" sz="3200" baseline="-25000" dirty="0">
              <a:solidFill>
                <a:srgbClr val="FFFF00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4180117" y="1331984"/>
            <a:ext cx="3746600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  <a:endParaRPr lang="sl-SI" sz="3200" b="1" i="1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metiliden</a:t>
            </a:r>
            <a:r>
              <a:rPr lang="sl-SI" sz="3200" dirty="0" smtClean="0"/>
              <a:t> 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etiliden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propiliden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ciklopentiliden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propilidin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benziliden</a:t>
            </a:r>
            <a:r>
              <a:rPr lang="sl-SI" sz="3200" dirty="0" smtClean="0"/>
              <a:t> (PIN)</a:t>
            </a: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benzilidin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8015846" y="1331984"/>
            <a:ext cx="381989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  <a:endParaRPr lang="sl-SI" sz="3200" b="1" i="1" dirty="0">
              <a:solidFill>
                <a:srgbClr val="FFFF00"/>
              </a:solidFill>
            </a:endParaRP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methylidene</a:t>
            </a:r>
            <a:r>
              <a:rPr lang="sl-SI" sz="3200" dirty="0" smtClean="0"/>
              <a:t> 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ethylidene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propylidene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baseline="-250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cyclopentylidene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propylidyne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  <a:endParaRPr lang="sl-SI" sz="3200" dirty="0" smtClean="0"/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benzylidene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sl-SI" sz="3200" dirty="0" err="1" smtClean="0"/>
              <a:t>benzylidyne</a:t>
            </a:r>
            <a:r>
              <a:rPr lang="sl-SI" sz="3200" dirty="0" smtClean="0"/>
              <a:t> (PIN)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6570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Preproste </a:t>
            </a:r>
            <a:r>
              <a:rPr lang="sl-SI" sz="5400" cap="none" dirty="0" err="1" smtClean="0"/>
              <a:t>substituentne</a:t>
            </a:r>
            <a:r>
              <a:rPr lang="sl-SI" sz="5400" cap="none" dirty="0" smtClean="0"/>
              <a:t> skupine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Primeri:</a:t>
            </a:r>
            <a:endParaRPr lang="sl-SI" sz="3200" dirty="0"/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984269"/>
              </p:ext>
            </p:extLst>
          </p:nvPr>
        </p:nvGraphicFramePr>
        <p:xfrm>
          <a:off x="1549665" y="1688416"/>
          <a:ext cx="21429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7" name="Document" r:id="rId5" imgW="857160" imgH="428760" progId="ChemWindow.Document">
                  <p:embed/>
                </p:oleObj>
              </mc:Choice>
              <mc:Fallback>
                <p:oleObj name="Document" r:id="rId5" imgW="85716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9665" y="1688416"/>
                        <a:ext cx="21429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941808"/>
              </p:ext>
            </p:extLst>
          </p:nvPr>
        </p:nvGraphicFramePr>
        <p:xfrm>
          <a:off x="2167182" y="3234516"/>
          <a:ext cx="32625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8" name="Document" r:id="rId7" imgW="1305000" imgH="428760" progId="ChemWindow.Document">
                  <p:embed/>
                </p:oleObj>
              </mc:Choice>
              <mc:Fallback>
                <p:oleObj name="Document" r:id="rId7" imgW="130500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67182" y="3234516"/>
                        <a:ext cx="32625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95526"/>
              </p:ext>
            </p:extLst>
          </p:nvPr>
        </p:nvGraphicFramePr>
        <p:xfrm>
          <a:off x="3034079" y="4816252"/>
          <a:ext cx="32625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9" name="Document" r:id="rId9" imgW="1305000" imgH="428760" progId="ChemWindow.Document">
                  <p:embed/>
                </p:oleObj>
              </mc:Choice>
              <mc:Fallback>
                <p:oleObj name="Document" r:id="rId9" imgW="130500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34079" y="4816252"/>
                        <a:ext cx="32625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oljeZBesedilom 8"/>
          <p:cNvSpPr txBox="1"/>
          <p:nvPr/>
        </p:nvSpPr>
        <p:spPr>
          <a:xfrm>
            <a:off x="4263242" y="1522356"/>
            <a:ext cx="324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propan-2-il (PIN)</a:t>
            </a:r>
          </a:p>
          <a:p>
            <a:r>
              <a:rPr lang="sl-SI" sz="3200" dirty="0" smtClean="0"/>
              <a:t>1-metiletil</a:t>
            </a:r>
          </a:p>
          <a:p>
            <a:r>
              <a:rPr lang="sl-SI" sz="3200" dirty="0" err="1" smtClean="0"/>
              <a:t>izopropil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052750" y="2961795"/>
            <a:ext cx="2838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butan-2-il (PIN)</a:t>
            </a:r>
          </a:p>
          <a:p>
            <a:r>
              <a:rPr lang="sl-SI" sz="3200" dirty="0" smtClean="0"/>
              <a:t>1-metilpropil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i="1" dirty="0" smtClean="0">
                <a:solidFill>
                  <a:srgbClr val="FF0000"/>
                </a:solidFill>
              </a:rPr>
              <a:t>sek</a:t>
            </a:r>
            <a:r>
              <a:rPr lang="sl-SI" sz="3200" dirty="0" smtClean="0">
                <a:solidFill>
                  <a:srgbClr val="FF0000"/>
                </a:solidFill>
              </a:rPr>
              <a:t>-</a:t>
            </a:r>
            <a:r>
              <a:rPr lang="sl-SI" sz="3200" dirty="0" err="1" smtClean="0">
                <a:solidFill>
                  <a:srgbClr val="FF0000"/>
                </a:solidFill>
              </a:rPr>
              <a:t>butil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599014" y="4719345"/>
            <a:ext cx="3340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pentan-3-il (PIN)</a:t>
            </a:r>
          </a:p>
          <a:p>
            <a:r>
              <a:rPr lang="sl-SI" sz="3200" dirty="0" smtClean="0"/>
              <a:t>1-etilpropil</a:t>
            </a:r>
          </a:p>
        </p:txBody>
      </p:sp>
    </p:spTree>
    <p:extLst>
      <p:ext uri="{BB962C8B-B14F-4D97-AF65-F5344CB8AC3E}">
        <p14:creationId xmlns:p14="http://schemas.microsoft.com/office/powerpoint/2010/main" val="62337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Preproste </a:t>
            </a:r>
            <a:r>
              <a:rPr lang="sl-SI" sz="5400" cap="none" dirty="0" err="1" smtClean="0"/>
              <a:t>substituentne</a:t>
            </a:r>
            <a:r>
              <a:rPr lang="sl-SI" sz="5400" cap="none" dirty="0" smtClean="0"/>
              <a:t> skupine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Primeri:</a:t>
            </a:r>
            <a:endParaRPr lang="sl-SI" sz="32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4263242" y="1522356"/>
            <a:ext cx="324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2-metilpropil (PIN)</a:t>
            </a:r>
          </a:p>
          <a:p>
            <a:r>
              <a:rPr lang="sl-SI" sz="3200" dirty="0" smtClean="0"/>
              <a:t>2-metilpropan-1-il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dirty="0" err="1" smtClean="0">
                <a:solidFill>
                  <a:srgbClr val="FF0000"/>
                </a:solidFill>
              </a:rPr>
              <a:t>izobutil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052750" y="3080548"/>
            <a:ext cx="35781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3-metilbutil (PIN)</a:t>
            </a:r>
          </a:p>
          <a:p>
            <a:r>
              <a:rPr lang="sl-SI" sz="3200" dirty="0" smtClean="0"/>
              <a:t>3-metilbutan-1-il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dirty="0" err="1" smtClean="0">
                <a:solidFill>
                  <a:srgbClr val="FF0000"/>
                </a:solidFill>
              </a:rPr>
              <a:t>izopentil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5114600" y="4766845"/>
            <a:ext cx="4385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2-metilbutan-2-il (PIN)</a:t>
            </a:r>
          </a:p>
          <a:p>
            <a:r>
              <a:rPr lang="sl-SI" sz="3200" dirty="0" smtClean="0"/>
              <a:t>1,1-dimetilpropil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i="1" dirty="0" smtClean="0">
                <a:solidFill>
                  <a:srgbClr val="FF0000"/>
                </a:solidFill>
              </a:rPr>
              <a:t>terc</a:t>
            </a:r>
            <a:r>
              <a:rPr lang="sl-SI" sz="3200" dirty="0" smtClean="0">
                <a:solidFill>
                  <a:srgbClr val="FF0000"/>
                </a:solidFill>
              </a:rPr>
              <a:t>-</a:t>
            </a:r>
            <a:r>
              <a:rPr lang="sl-SI" sz="3200" dirty="0" err="1" smtClean="0">
                <a:solidFill>
                  <a:srgbClr val="FF0000"/>
                </a:solidFill>
              </a:rPr>
              <a:t>pentil</a:t>
            </a:r>
            <a:endParaRPr lang="sl-SI" sz="32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9236900"/>
              </p:ext>
            </p:extLst>
          </p:nvPr>
        </p:nvGraphicFramePr>
        <p:xfrm>
          <a:off x="883412" y="1830918"/>
          <a:ext cx="32625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8" name="Document" r:id="rId5" imgW="1305000" imgH="428760" progId="ChemWindow.Document">
                  <p:embed/>
                </p:oleObj>
              </mc:Choice>
              <mc:Fallback>
                <p:oleObj name="Document" r:id="rId5" imgW="130500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3412" y="1830918"/>
                        <a:ext cx="32625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Predm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66940"/>
              </p:ext>
            </p:extLst>
          </p:nvPr>
        </p:nvGraphicFramePr>
        <p:xfrm>
          <a:off x="883412" y="3092016"/>
          <a:ext cx="43101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9" name="Document" r:id="rId7" imgW="1724040" imgH="428760" progId="ChemWindow.Document">
                  <p:embed/>
                </p:oleObj>
              </mc:Choice>
              <mc:Fallback>
                <p:oleObj name="Document" r:id="rId7" imgW="172404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3412" y="3092016"/>
                        <a:ext cx="43101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Predm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98060"/>
              </p:ext>
            </p:extLst>
          </p:nvPr>
        </p:nvGraphicFramePr>
        <p:xfrm>
          <a:off x="1831212" y="4430492"/>
          <a:ext cx="29763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0" name="Document" r:id="rId9" imgW="1190520" imgH="685800" progId="ChemWindow.Document">
                  <p:embed/>
                </p:oleObj>
              </mc:Choice>
              <mc:Fallback>
                <p:oleObj name="Document" r:id="rId9" imgW="1190520" imgH="685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31212" y="4430492"/>
                        <a:ext cx="29763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6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Izjema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4263242" y="2721764"/>
            <a:ext cx="32419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>
                <a:solidFill>
                  <a:srgbClr val="FFFF00"/>
                </a:solidFill>
              </a:rPr>
              <a:t>SLO:</a:t>
            </a:r>
          </a:p>
          <a:p>
            <a:r>
              <a:rPr lang="sl-SI" sz="3200" i="1" dirty="0" smtClean="0"/>
              <a:t>terc</a:t>
            </a:r>
            <a:r>
              <a:rPr lang="sl-SI" sz="3200" dirty="0" smtClean="0"/>
              <a:t>-</a:t>
            </a:r>
            <a:r>
              <a:rPr lang="sl-SI" sz="3200" dirty="0" err="1" smtClean="0"/>
              <a:t>butil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/>
              <a:t>2-metilpropan-2-il</a:t>
            </a:r>
          </a:p>
          <a:p>
            <a:r>
              <a:rPr lang="sl-SI" sz="3200" dirty="0" smtClean="0"/>
              <a:t>1,1-dimetiletil</a:t>
            </a: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643191"/>
              </p:ext>
            </p:extLst>
          </p:nvPr>
        </p:nvGraphicFramePr>
        <p:xfrm>
          <a:off x="1872318" y="2721764"/>
          <a:ext cx="18576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0" name="Document" r:id="rId5" imgW="743040" imgH="685800" progId="ChemWindow.Document">
                  <p:embed/>
                </p:oleObj>
              </mc:Choice>
              <mc:Fallback>
                <p:oleObj name="Document" r:id="rId5" imgW="743040" imgH="685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72318" y="2721764"/>
                        <a:ext cx="18576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jeZBesedilom 13"/>
          <p:cNvSpPr txBox="1"/>
          <p:nvPr/>
        </p:nvSpPr>
        <p:spPr>
          <a:xfrm>
            <a:off x="8122722" y="2721764"/>
            <a:ext cx="38204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  <a:endParaRPr lang="sl-SI" sz="3200" b="1" i="1" dirty="0">
              <a:solidFill>
                <a:srgbClr val="FFFF00"/>
              </a:solidFill>
            </a:endParaRPr>
          </a:p>
          <a:p>
            <a:r>
              <a:rPr lang="sl-SI" sz="3200" i="1" dirty="0" err="1" smtClean="0"/>
              <a:t>tert</a:t>
            </a:r>
            <a:r>
              <a:rPr lang="sl-SI" sz="3200" dirty="0" err="1" smtClean="0"/>
              <a:t>-butyl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/>
              <a:t>2-methylpropan-2-yl</a:t>
            </a:r>
          </a:p>
          <a:p>
            <a:r>
              <a:rPr lang="sl-SI" sz="3200" dirty="0" smtClean="0"/>
              <a:t>1,1-dimethylethyl</a:t>
            </a:r>
          </a:p>
        </p:txBody>
      </p:sp>
    </p:spTree>
    <p:extLst>
      <p:ext uri="{BB962C8B-B14F-4D97-AF65-F5344CB8AC3E}">
        <p14:creationId xmlns:p14="http://schemas.microsoft.com/office/powerpoint/2010/main" val="404251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1812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Spremembe so edina stalnica</a:t>
            </a:r>
            <a:endParaRPr lang="sl-SI" sz="5400" cap="none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44" y="1259633"/>
            <a:ext cx="3277670" cy="471195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207" y="1259633"/>
            <a:ext cx="3228942" cy="469007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1267456" y="6040311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/>
              <a:t>1984</a:t>
            </a:r>
            <a:endParaRPr lang="sl-SI" sz="36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145555" y="6040312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/>
              <a:t>1999</a:t>
            </a:r>
            <a:endParaRPr lang="sl-SI" sz="36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9043044" y="6040312"/>
            <a:ext cx="144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/>
              <a:t>2014</a:t>
            </a:r>
            <a:endParaRPr lang="sl-SI" sz="3600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942" y="1259633"/>
            <a:ext cx="3301809" cy="469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Halogenske organske spojine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(</a:t>
            </a:r>
            <a:r>
              <a:rPr lang="sl-SI" sz="3200" dirty="0" err="1" smtClean="0"/>
              <a:t>klorometil</a:t>
            </a:r>
            <a:r>
              <a:rPr lang="sl-SI" sz="3200" dirty="0" smtClean="0"/>
              <a:t>)benzen (PIN)</a:t>
            </a:r>
            <a:endParaRPr lang="sl-SI" sz="3200" dirty="0"/>
          </a:p>
          <a:p>
            <a:r>
              <a:rPr lang="sl-SI" sz="3200" dirty="0" smtClean="0"/>
              <a:t>benzil klorid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(</a:t>
            </a:r>
            <a:r>
              <a:rPr lang="sl-SI" sz="3200" dirty="0" err="1" smtClean="0"/>
              <a:t>chloromethyl</a:t>
            </a:r>
            <a:r>
              <a:rPr lang="sl-SI" sz="3200" dirty="0" smtClean="0"/>
              <a:t>)benzene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benzyl</a:t>
            </a:r>
            <a:r>
              <a:rPr lang="sl-SI" sz="3200" dirty="0" smtClean="0"/>
              <a:t> </a:t>
            </a:r>
            <a:r>
              <a:rPr lang="sl-SI" sz="3200" dirty="0" err="1" smtClean="0"/>
              <a:t>chloride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1-bromopropan (PIN)</a:t>
            </a:r>
          </a:p>
          <a:p>
            <a:r>
              <a:rPr lang="sl-SI" sz="3200" dirty="0" err="1"/>
              <a:t>p</a:t>
            </a:r>
            <a:r>
              <a:rPr lang="sl-SI" sz="3200" dirty="0" err="1" smtClean="0"/>
              <a:t>ropil</a:t>
            </a:r>
            <a:r>
              <a:rPr lang="sl-SI" sz="3200" dirty="0" smtClean="0"/>
              <a:t> bromid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1-bromopropane (PIN)</a:t>
            </a:r>
          </a:p>
          <a:p>
            <a:r>
              <a:rPr lang="sl-SI" sz="3200" dirty="0" err="1" smtClean="0"/>
              <a:t>propyl</a:t>
            </a:r>
            <a:r>
              <a:rPr lang="sl-SI" sz="3200" dirty="0" smtClean="0"/>
              <a:t> bromide</a:t>
            </a: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16878"/>
              </p:ext>
            </p:extLst>
          </p:nvPr>
        </p:nvGraphicFramePr>
        <p:xfrm>
          <a:off x="1561476" y="1794336"/>
          <a:ext cx="3738600" cy="4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5" name="Document" r:id="rId5" imgW="1495440" imgH="181080" progId="ChemWindow.Document">
                  <p:embed/>
                </p:oleObj>
              </mc:Choice>
              <mc:Fallback>
                <p:oleObj name="Document" r:id="rId5" imgW="1495440" imgH="1810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1476" y="1794336"/>
                        <a:ext cx="3738600" cy="4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131971"/>
              </p:ext>
            </p:extLst>
          </p:nvPr>
        </p:nvGraphicFramePr>
        <p:xfrm>
          <a:off x="6124158" y="1230033"/>
          <a:ext cx="33579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6" name="Document" r:id="rId7" imgW="1343160" imgH="514440" progId="ChemWindow.Document">
                  <p:embed/>
                </p:oleObj>
              </mc:Choice>
              <mc:Fallback>
                <p:oleObj name="Document" r:id="rId7" imgW="134316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158" y="1230033"/>
                        <a:ext cx="33579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43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Aromat. spojine s hidroksilno skupino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benzen-1,4-diol (PIN)</a:t>
            </a:r>
            <a:endParaRPr lang="sl-SI" sz="3200" dirty="0"/>
          </a:p>
          <a:p>
            <a:r>
              <a:rPr lang="sl-SI" sz="3200" dirty="0" smtClean="0"/>
              <a:t>hidrokinon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4-hidroksifenol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benzene-1,4-diol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hydroquinone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fenol (PIN)</a:t>
            </a:r>
          </a:p>
          <a:p>
            <a:r>
              <a:rPr lang="sl-SI" sz="3200" dirty="0" err="1" smtClean="0"/>
              <a:t>benzenol</a:t>
            </a:r>
            <a:r>
              <a:rPr lang="sl-SI" sz="3200" dirty="0" smtClean="0"/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phenol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benzenol</a:t>
            </a:r>
            <a:endParaRPr lang="sl-SI" sz="3200" dirty="0" smtClean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28659"/>
              </p:ext>
            </p:extLst>
          </p:nvPr>
        </p:nvGraphicFramePr>
        <p:xfrm>
          <a:off x="1393562" y="1641720"/>
          <a:ext cx="24291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8" name="Document" r:id="rId5" imgW="971640" imgH="514440" progId="ChemWindow.Document">
                  <p:embed/>
                </p:oleObj>
              </mc:Choice>
              <mc:Fallback>
                <p:oleObj name="Document" r:id="rId5" imgW="9716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3562" y="1641720"/>
                        <a:ext cx="24291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37077"/>
              </p:ext>
            </p:extLst>
          </p:nvPr>
        </p:nvGraphicFramePr>
        <p:xfrm>
          <a:off x="6246238" y="1641720"/>
          <a:ext cx="34056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9" name="Document" r:id="rId7" imgW="1362240" imgH="514440" progId="ChemWindow.Document">
                  <p:embed/>
                </p:oleObj>
              </mc:Choice>
              <mc:Fallback>
                <p:oleObj name="Document" r:id="rId7" imgW="13622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6238" y="1641720"/>
                        <a:ext cx="34056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4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Aromat. spojine s hidroksilno skupino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918464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benzenheksol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dirty="0" err="1" smtClean="0">
                <a:solidFill>
                  <a:srgbClr val="FF0000"/>
                </a:solidFill>
              </a:rPr>
              <a:t>benzenheksaol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486579"/>
            <a:ext cx="597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benzenehexol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913147"/>
            <a:ext cx="4456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benzen-1,2,4-triol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485466"/>
            <a:ext cx="4967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benzene-1,2,4-triol (PIN)</a:t>
            </a: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85043"/>
              </p:ext>
            </p:extLst>
          </p:nvPr>
        </p:nvGraphicFramePr>
        <p:xfrm>
          <a:off x="1394754" y="1056945"/>
          <a:ext cx="34056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Document" r:id="rId5" imgW="1362240" imgH="771480" progId="ChemWindow.Document">
                  <p:embed/>
                </p:oleObj>
              </mc:Choice>
              <mc:Fallback>
                <p:oleObj name="Document" r:id="rId5" imgW="136224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4754" y="1056945"/>
                        <a:ext cx="34056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964482"/>
              </p:ext>
            </p:extLst>
          </p:nvPr>
        </p:nvGraphicFramePr>
        <p:xfrm>
          <a:off x="6754329" y="1056945"/>
          <a:ext cx="3405600" cy="26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Document" r:id="rId7" imgW="1362240" imgH="1057320" progId="ChemWindow.Document">
                  <p:embed/>
                </p:oleObj>
              </mc:Choice>
              <mc:Fallback>
                <p:oleObj name="Document" r:id="rId7" imgW="1362240" imgH="10573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4329" y="1056945"/>
                        <a:ext cx="3405600" cy="26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16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err="1" smtClean="0"/>
              <a:t>Alifat</a:t>
            </a:r>
            <a:r>
              <a:rPr lang="sl-SI" sz="5400" cap="none" dirty="0" smtClean="0"/>
              <a:t>. spojine s hidroksilno skupino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2-metilpropan-2-ol (PIN)</a:t>
            </a:r>
            <a:endParaRPr lang="sl-SI" sz="3200" dirty="0"/>
          </a:p>
          <a:p>
            <a:r>
              <a:rPr lang="sl-SI" sz="3200" i="1" dirty="0" smtClean="0"/>
              <a:t>terc</a:t>
            </a:r>
            <a:r>
              <a:rPr lang="sl-SI" sz="3200" dirty="0" smtClean="0"/>
              <a:t>-</a:t>
            </a:r>
            <a:r>
              <a:rPr lang="sl-SI" sz="3200" dirty="0" err="1" smtClean="0"/>
              <a:t>butil</a:t>
            </a:r>
            <a:r>
              <a:rPr lang="sl-SI" sz="3200" dirty="0" smtClean="0"/>
              <a:t> alkohol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2-methylpropan-2-ol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i="1" dirty="0" err="1" smtClean="0"/>
              <a:t>tert</a:t>
            </a:r>
            <a:r>
              <a:rPr lang="sl-SI" sz="3200" dirty="0" err="1" smtClean="0"/>
              <a:t>-butyl</a:t>
            </a:r>
            <a:r>
              <a:rPr lang="sl-SI" sz="3200" dirty="0" smtClean="0"/>
              <a:t> </a:t>
            </a:r>
            <a:r>
              <a:rPr lang="sl-SI" sz="3200" dirty="0" err="1" smtClean="0"/>
              <a:t>alcohol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etanol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smtClean="0"/>
              <a:t>etil alkohol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ethanol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ethyl</a:t>
            </a:r>
            <a:r>
              <a:rPr lang="sl-SI" sz="3200" dirty="0" smtClean="0"/>
              <a:t> </a:t>
            </a:r>
            <a:r>
              <a:rPr lang="sl-SI" sz="3200" dirty="0" err="1" smtClean="0"/>
              <a:t>alcohol</a:t>
            </a:r>
            <a:endParaRPr lang="sl-SI" sz="3200" dirty="0" smtClean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6388"/>
              </p:ext>
            </p:extLst>
          </p:nvPr>
        </p:nvGraphicFramePr>
        <p:xfrm>
          <a:off x="1382403" y="1807610"/>
          <a:ext cx="18333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2" name="Document" r:id="rId5" imgW="733320" imgH="428760" progId="ChemWindow.Document">
                  <p:embed/>
                </p:oleObj>
              </mc:Choice>
              <mc:Fallback>
                <p:oleObj name="Document" r:id="rId5" imgW="73332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2403" y="1807610"/>
                        <a:ext cx="18333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394782"/>
              </p:ext>
            </p:extLst>
          </p:nvPr>
        </p:nvGraphicFramePr>
        <p:xfrm>
          <a:off x="5181766" y="1165010"/>
          <a:ext cx="247680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" name="Document" r:id="rId7" imgW="990720" imgH="685800" progId="ChemWindow.Document">
                  <p:embed/>
                </p:oleObj>
              </mc:Choice>
              <mc:Fallback>
                <p:oleObj name="Document" r:id="rId7" imgW="990720" imgH="6858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81766" y="1165010"/>
                        <a:ext cx="247680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8173613" y="1664186"/>
            <a:ext cx="2295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</a:rPr>
              <a:t>(CH</a:t>
            </a:r>
            <a:r>
              <a:rPr lang="sl-SI" sz="3200" baseline="-25000" dirty="0" smtClean="0">
                <a:solidFill>
                  <a:srgbClr val="0000FF"/>
                </a:solidFill>
              </a:rPr>
              <a:t>3</a:t>
            </a:r>
            <a:r>
              <a:rPr lang="sl-SI" sz="3200" dirty="0" smtClean="0">
                <a:solidFill>
                  <a:srgbClr val="0000FF"/>
                </a:solidFill>
              </a:rPr>
              <a:t>)</a:t>
            </a:r>
            <a:r>
              <a:rPr lang="sl-SI" sz="3200" baseline="-25000" dirty="0" smtClean="0">
                <a:solidFill>
                  <a:srgbClr val="0000FF"/>
                </a:solidFill>
              </a:rPr>
              <a:t>3</a:t>
            </a:r>
            <a:r>
              <a:rPr lang="sl-SI" sz="3200" dirty="0" smtClean="0">
                <a:solidFill>
                  <a:srgbClr val="0000FF"/>
                </a:solidFill>
              </a:rPr>
              <a:t>C–OH</a:t>
            </a:r>
            <a:endParaRPr lang="sl-SI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1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err="1" smtClean="0"/>
              <a:t>Alifat</a:t>
            </a:r>
            <a:r>
              <a:rPr lang="sl-SI" sz="5400" cap="none" dirty="0" smtClean="0"/>
              <a:t>. spojine s hidroksilno skupino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805421"/>
            <a:ext cx="917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3-(2-hidroksietil)-4-(hidroksimetil)ciklopentan-1-ol (PIN)</a:t>
            </a:r>
            <a:endParaRPr lang="sl-SI" sz="3200" dirty="0" smtClean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338993" y="5247962"/>
            <a:ext cx="1040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3-(</a:t>
            </a:r>
            <a:r>
              <a:rPr lang="sl-SI" sz="3200" dirty="0" smtClean="0"/>
              <a:t>2-hydroxyethyl</a:t>
            </a:r>
            <a:r>
              <a:rPr lang="sl-SI" sz="3200" dirty="0"/>
              <a:t>)-4-(</a:t>
            </a:r>
            <a:r>
              <a:rPr lang="sl-SI" sz="3200" dirty="0" err="1" smtClean="0"/>
              <a:t>hydroxymethyl</a:t>
            </a:r>
            <a:r>
              <a:rPr lang="sl-SI" sz="3200" dirty="0" smtClean="0"/>
              <a:t>)cyclopentan-1-ol </a:t>
            </a:r>
            <a:r>
              <a:rPr lang="sl-SI" sz="3200" dirty="0"/>
              <a:t>(PIN)</a:t>
            </a:r>
            <a:endParaRPr lang="sl-SI" sz="3200" dirty="0">
              <a:solidFill>
                <a:srgbClr val="FF0000"/>
              </a:solidFill>
            </a:endParaRPr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38581"/>
              </p:ext>
            </p:extLst>
          </p:nvPr>
        </p:nvGraphicFramePr>
        <p:xfrm>
          <a:off x="3567314" y="1122279"/>
          <a:ext cx="4381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" name="Document" r:id="rId5" imgW="1752480" imgH="914400" progId="ChemWindow.Document">
                  <p:embed/>
                </p:oleObj>
              </mc:Choice>
              <mc:Fallback>
                <p:oleObj name="Document" r:id="rId5" imgW="1752480" imgH="91440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7314" y="1122279"/>
                        <a:ext cx="43812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35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err="1" smtClean="0"/>
              <a:t>Alifat</a:t>
            </a:r>
            <a:r>
              <a:rPr lang="sl-SI" sz="5400" cap="none" dirty="0" smtClean="0"/>
              <a:t>. spojine s hidroksilno skupino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805421"/>
            <a:ext cx="9170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1-(3-hidroksiciklopentil)etan-1,2-diol (PIN)</a:t>
            </a:r>
            <a:endParaRPr lang="sl-SI" sz="3200" dirty="0" smtClean="0">
              <a:solidFill>
                <a:srgbClr val="FF0000"/>
              </a:solidFill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1338993" y="5247962"/>
            <a:ext cx="1040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1-(</a:t>
            </a:r>
            <a:r>
              <a:rPr lang="sl-SI" sz="3200" dirty="0" smtClean="0"/>
              <a:t>3-hydroxycyclopentyl)ethane-1,2-diol </a:t>
            </a:r>
            <a:r>
              <a:rPr lang="sl-SI" sz="3200" dirty="0"/>
              <a:t>(PIN)</a:t>
            </a:r>
            <a:endParaRPr lang="sl-SI" sz="3200" dirty="0">
              <a:solidFill>
                <a:srgbClr val="FF0000"/>
              </a:solidFill>
            </a:endParaRP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00214"/>
              </p:ext>
            </p:extLst>
          </p:nvPr>
        </p:nvGraphicFramePr>
        <p:xfrm>
          <a:off x="3478852" y="1435748"/>
          <a:ext cx="4239000" cy="159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Document" r:id="rId5" imgW="1695600" imgH="638280" progId="ChemWindow.Document">
                  <p:embed/>
                </p:oleObj>
              </mc:Choice>
              <mc:Fallback>
                <p:oleObj name="Document" r:id="rId5" imgW="1695600" imgH="6382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8852" y="1435748"/>
                        <a:ext cx="4239000" cy="159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4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Etri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metoksietan</a:t>
            </a:r>
            <a:r>
              <a:rPr lang="sl-SI" sz="3200" dirty="0" smtClean="0"/>
              <a:t> (PIN)</a:t>
            </a:r>
            <a:endParaRPr lang="sl-SI" sz="3200" dirty="0"/>
          </a:p>
          <a:p>
            <a:r>
              <a:rPr lang="sl-SI" sz="3200" dirty="0" smtClean="0"/>
              <a:t>etil metil eter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metil etil eter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methoxyethane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ethyl</a:t>
            </a:r>
            <a:r>
              <a:rPr lang="sl-SI" sz="3200" dirty="0" smtClean="0"/>
              <a:t> </a:t>
            </a:r>
            <a:r>
              <a:rPr lang="sl-SI" sz="3200" dirty="0" err="1" smtClean="0"/>
              <a:t>methyl</a:t>
            </a:r>
            <a:r>
              <a:rPr lang="sl-SI" sz="3200" dirty="0" smtClean="0"/>
              <a:t> </a:t>
            </a:r>
            <a:r>
              <a:rPr lang="sl-SI" sz="3200" dirty="0" err="1" smtClean="0"/>
              <a:t>ether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metoksimetan</a:t>
            </a:r>
            <a:r>
              <a:rPr lang="sl-SI" sz="3200" dirty="0" smtClean="0"/>
              <a:t>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dimetil</a:t>
            </a:r>
            <a:r>
              <a:rPr lang="sl-SI" sz="3200" dirty="0" smtClean="0"/>
              <a:t> eter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methoxymethane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dimethyl</a:t>
            </a:r>
            <a:r>
              <a:rPr lang="sl-SI" sz="3200" dirty="0" smtClean="0"/>
              <a:t> </a:t>
            </a:r>
            <a:r>
              <a:rPr lang="sl-SI" sz="3200" dirty="0" err="1" smtClean="0"/>
              <a:t>ether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82403" y="1775718"/>
            <a:ext cx="288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–O–CH</a:t>
            </a:r>
            <a:r>
              <a:rPr lang="sl-SI" sz="3200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124158" y="1775717"/>
            <a:ext cx="380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Etri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48630" y="2834831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1,2-dimetoksibenzen (PIN)</a:t>
            </a:r>
            <a:endParaRPr lang="sl-SI" sz="3200" dirty="0"/>
          </a:p>
          <a:p>
            <a:r>
              <a:rPr lang="sl-SI" sz="3200" dirty="0" smtClean="0">
                <a:solidFill>
                  <a:srgbClr val="FF0000"/>
                </a:solidFill>
              </a:rPr>
              <a:t>NE: 2-metoksianizol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4772943"/>
            <a:ext cx="59776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1,2-dimethoxybenzene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712900"/>
            <a:ext cx="445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anizol</a:t>
            </a:r>
            <a:r>
              <a:rPr lang="sl-SI" sz="3200" dirty="0" smtClean="0"/>
              <a:t>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metoksibenzen</a:t>
            </a:r>
            <a:endParaRPr lang="sl-SI" sz="3200" dirty="0" smtClean="0"/>
          </a:p>
          <a:p>
            <a:r>
              <a:rPr lang="sl-SI" sz="3200" dirty="0"/>
              <a:t>f</a:t>
            </a:r>
            <a:r>
              <a:rPr lang="sl-SI" sz="3200" dirty="0" smtClean="0"/>
              <a:t>enil metil eter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72943"/>
            <a:ext cx="4967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anisole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methoxybenzene</a:t>
            </a:r>
            <a:endParaRPr lang="sl-SI" sz="3200" dirty="0" smtClean="0"/>
          </a:p>
          <a:p>
            <a:r>
              <a:rPr lang="sl-SI" sz="3200" dirty="0" err="1" smtClean="0"/>
              <a:t>methyl</a:t>
            </a:r>
            <a:r>
              <a:rPr lang="sl-SI" sz="3200" dirty="0" smtClean="0"/>
              <a:t> </a:t>
            </a:r>
            <a:r>
              <a:rPr lang="sl-SI" sz="3200" dirty="0" err="1" smtClean="0"/>
              <a:t>phenyl</a:t>
            </a:r>
            <a:r>
              <a:rPr lang="sl-SI" sz="3200" dirty="0" smtClean="0"/>
              <a:t> </a:t>
            </a:r>
            <a:r>
              <a:rPr lang="sl-SI" sz="3200" dirty="0" err="1" smtClean="0"/>
              <a:t>ether</a:t>
            </a:r>
            <a:endParaRPr lang="sl-SI" sz="3200" dirty="0" smtClean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982203"/>
              </p:ext>
            </p:extLst>
          </p:nvPr>
        </p:nvGraphicFramePr>
        <p:xfrm>
          <a:off x="1382403" y="1546135"/>
          <a:ext cx="32148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2" name="Document" r:id="rId5" imgW="1285920" imgH="514440" progId="ChemWindow.Document">
                  <p:embed/>
                </p:oleObj>
              </mc:Choice>
              <mc:Fallback>
                <p:oleObj name="Document" r:id="rId5" imgW="128592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2403" y="1546135"/>
                        <a:ext cx="32148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24063"/>
              </p:ext>
            </p:extLst>
          </p:nvPr>
        </p:nvGraphicFramePr>
        <p:xfrm>
          <a:off x="6124158" y="900127"/>
          <a:ext cx="32148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" name="Document" r:id="rId7" imgW="1285920" imgH="771480" progId="ChemWindow.Document">
                  <p:embed/>
                </p:oleObj>
              </mc:Choice>
              <mc:Fallback>
                <p:oleObj name="Document" r:id="rId7" imgW="128592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158" y="900127"/>
                        <a:ext cx="32148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69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Ketoni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48629" y="2710840"/>
            <a:ext cx="52279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butan-2-on (PIN)</a:t>
            </a:r>
          </a:p>
          <a:p>
            <a:r>
              <a:rPr lang="sl-SI" sz="3200" dirty="0" smtClean="0"/>
              <a:t>etil metil keton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metil etil keton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4772943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butan-2-one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ethyl</a:t>
            </a:r>
            <a:r>
              <a:rPr lang="sl-SI" sz="3200" dirty="0" smtClean="0"/>
              <a:t> </a:t>
            </a:r>
            <a:r>
              <a:rPr lang="sl-SI" sz="3200" dirty="0" err="1" smtClean="0"/>
              <a:t>methyl</a:t>
            </a:r>
            <a:r>
              <a:rPr lang="sl-SI" sz="3200" dirty="0" smtClean="0"/>
              <a:t> ketone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712900"/>
            <a:ext cx="4809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propan-2-on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dimetil</a:t>
            </a:r>
            <a:r>
              <a:rPr lang="sl-SI" sz="3200" dirty="0" smtClean="0"/>
              <a:t> keton</a:t>
            </a:r>
          </a:p>
          <a:p>
            <a:r>
              <a:rPr lang="sl-SI" sz="3200" dirty="0" smtClean="0"/>
              <a:t>aceton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72943"/>
            <a:ext cx="4967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propan-2-one (PIN)</a:t>
            </a:r>
          </a:p>
          <a:p>
            <a:r>
              <a:rPr lang="sl-SI" sz="3200" dirty="0" err="1" smtClean="0"/>
              <a:t>dimethyl</a:t>
            </a:r>
            <a:r>
              <a:rPr lang="sl-SI" sz="3200" dirty="0" smtClean="0"/>
              <a:t> ketone</a:t>
            </a:r>
          </a:p>
          <a:p>
            <a:r>
              <a:rPr lang="sl-SI" sz="3200" dirty="0" smtClean="0"/>
              <a:t>acetone</a:t>
            </a:r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4760"/>
              </p:ext>
            </p:extLst>
          </p:nvPr>
        </p:nvGraphicFramePr>
        <p:xfrm>
          <a:off x="1943100" y="1397399"/>
          <a:ext cx="24768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6" name="Document" r:id="rId5" imgW="990720" imgH="428760" progId="ChemWindow.Document">
                  <p:embed/>
                </p:oleObj>
              </mc:Choice>
              <mc:Fallback>
                <p:oleObj name="Document" r:id="rId5" imgW="99072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3100" y="1397399"/>
                        <a:ext cx="24768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Predm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272"/>
              </p:ext>
            </p:extLst>
          </p:nvPr>
        </p:nvGraphicFramePr>
        <p:xfrm>
          <a:off x="6148630" y="1397399"/>
          <a:ext cx="35955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57" name="Document" r:id="rId7" imgW="1438200" imgH="428760" progId="ChemWindow.Document">
                  <p:embed/>
                </p:oleObj>
              </mc:Choice>
              <mc:Fallback>
                <p:oleObj name="Document" r:id="rId7" imgW="143820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8630" y="1397399"/>
                        <a:ext cx="35955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98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Ketoni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2710840"/>
            <a:ext cx="5819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difenilmetanon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/>
              <a:t>difenil keton</a:t>
            </a:r>
          </a:p>
          <a:p>
            <a:r>
              <a:rPr lang="sl-SI" sz="3200" dirty="0" err="1" smtClean="0"/>
              <a:t>benzofenon</a:t>
            </a:r>
            <a:endParaRPr lang="sl-SI" sz="32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4772943"/>
            <a:ext cx="5977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diphenylmethanone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</a:p>
          <a:p>
            <a:r>
              <a:rPr lang="sl-SI" sz="3200" dirty="0" err="1" smtClean="0"/>
              <a:t>diphenyl</a:t>
            </a:r>
            <a:r>
              <a:rPr lang="sl-SI" sz="3200" dirty="0" smtClean="0"/>
              <a:t> ketone</a:t>
            </a:r>
            <a:endParaRPr lang="sl-SI" sz="3200" dirty="0"/>
          </a:p>
          <a:p>
            <a:r>
              <a:rPr lang="sl-SI" sz="3200" dirty="0" err="1" smtClean="0"/>
              <a:t>benzophenone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712900"/>
            <a:ext cx="44566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/>
              <a:t>1-feniletan-1-on (PIN)</a:t>
            </a:r>
          </a:p>
          <a:p>
            <a:r>
              <a:rPr lang="sl-SI" sz="3200" dirty="0" smtClean="0"/>
              <a:t>fenil metil keton</a:t>
            </a:r>
          </a:p>
          <a:p>
            <a:r>
              <a:rPr lang="sl-SI" sz="3200" dirty="0" err="1" smtClean="0"/>
              <a:t>acetofenon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72943"/>
            <a:ext cx="4967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1-phenylethan-1-one (PIN)</a:t>
            </a:r>
          </a:p>
          <a:p>
            <a:r>
              <a:rPr lang="sl-SI" sz="3200" dirty="0" err="1" smtClean="0"/>
              <a:t>methyl</a:t>
            </a:r>
            <a:r>
              <a:rPr lang="sl-SI" sz="3200" dirty="0" smtClean="0"/>
              <a:t> </a:t>
            </a:r>
            <a:r>
              <a:rPr lang="sl-SI" sz="3200" dirty="0" err="1" smtClean="0"/>
              <a:t>phenyl</a:t>
            </a:r>
            <a:r>
              <a:rPr lang="sl-SI" sz="3200" dirty="0" smtClean="0"/>
              <a:t> ketone</a:t>
            </a:r>
          </a:p>
          <a:p>
            <a:r>
              <a:rPr lang="sl-SI" sz="3200" dirty="0" err="1" smtClean="0"/>
              <a:t>acetophenone</a:t>
            </a:r>
            <a:endParaRPr lang="sl-SI" sz="3200" dirty="0" smtClean="0"/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27660"/>
              </p:ext>
            </p:extLst>
          </p:nvPr>
        </p:nvGraphicFramePr>
        <p:xfrm>
          <a:off x="2248728" y="1123701"/>
          <a:ext cx="3262500" cy="14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Document" r:id="rId5" imgW="1305000" imgH="581040" progId="ChemWindow.Document">
                  <p:embed/>
                </p:oleObj>
              </mc:Choice>
              <mc:Fallback>
                <p:oleObj name="Document" r:id="rId5" imgW="1305000" imgH="581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8728" y="1123701"/>
                        <a:ext cx="3262500" cy="14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88837"/>
              </p:ext>
            </p:extLst>
          </p:nvPr>
        </p:nvGraphicFramePr>
        <p:xfrm>
          <a:off x="6245934" y="1123701"/>
          <a:ext cx="4000500" cy="14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9" name="Document" r:id="rId7" imgW="1600200" imgH="581040" progId="ChemWindow.Document">
                  <p:embed/>
                </p:oleObj>
              </mc:Choice>
              <mc:Fallback>
                <p:oleObj name="Document" r:id="rId7" imgW="1600200" imgH="581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5934" y="1123701"/>
                        <a:ext cx="4000500" cy="14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96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Cilj te predstavitve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07484" y="1087694"/>
            <a:ext cx="1009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Cilj je</a:t>
            </a:r>
            <a:r>
              <a:rPr lang="sl-SI" sz="3200" dirty="0" smtClean="0"/>
              <a:t> opozoriti na nekatere novosti in spremembe v poimenovanju organskih spojin, ki jih prinašajo zadnja </a:t>
            </a:r>
            <a:br>
              <a:rPr lang="sl-SI" sz="3200" dirty="0" smtClean="0"/>
            </a:br>
            <a:r>
              <a:rPr lang="sl-SI" sz="3200" dirty="0" smtClean="0"/>
              <a:t>IUPAC priporočila.</a:t>
            </a:r>
            <a:endParaRPr lang="sl-SI" sz="32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407484" y="2877301"/>
            <a:ext cx="1009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Ni cilj</a:t>
            </a:r>
            <a:r>
              <a:rPr lang="sl-SI" sz="3200" dirty="0" smtClean="0"/>
              <a:t> dajanje obvezujočih napotkov glede uporabe IUPAC priporočil pri poimenovanju organskih spojin v šoli.</a:t>
            </a:r>
          </a:p>
          <a:p>
            <a:endParaRPr lang="sl-SI" sz="3200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1407484" y="4446961"/>
            <a:ext cx="100957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</a:rPr>
              <a:t>Nekatere novosti/spremembe</a:t>
            </a:r>
            <a:r>
              <a:rPr lang="sl-SI" sz="3200" dirty="0" smtClean="0"/>
              <a:t> vam ne bodo všeč. </a:t>
            </a:r>
          </a:p>
          <a:p>
            <a:r>
              <a:rPr lang="sl-SI" sz="3200" dirty="0" smtClean="0"/>
              <a:t>V kolikšni meri jih bomo uporabljali v srednji šoli?</a:t>
            </a:r>
          </a:p>
          <a:p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268138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Ketoni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848557" y="2710840"/>
            <a:ext cx="5228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ciklopentil</a:t>
            </a:r>
            <a:r>
              <a:rPr lang="sl-SI" sz="3200" dirty="0" smtClean="0"/>
              <a:t>(fenil)</a:t>
            </a:r>
            <a:r>
              <a:rPr lang="sl-SI" sz="3200" dirty="0" err="1" smtClean="0"/>
              <a:t>metanon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ciklopentil</a:t>
            </a:r>
            <a:r>
              <a:rPr lang="sl-SI" sz="3200" dirty="0" smtClean="0"/>
              <a:t> fenil keton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848558" y="4772943"/>
            <a:ext cx="52286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cyclopentyl</a:t>
            </a:r>
            <a:r>
              <a:rPr lang="sl-SI" sz="3200" dirty="0" smtClean="0"/>
              <a:t>(</a:t>
            </a:r>
            <a:r>
              <a:rPr lang="sl-SI" sz="3200" dirty="0" err="1" smtClean="0"/>
              <a:t>phenyl</a:t>
            </a:r>
            <a:r>
              <a:rPr lang="sl-SI" sz="3200" dirty="0" smtClean="0"/>
              <a:t>)</a:t>
            </a:r>
            <a:r>
              <a:rPr lang="sl-SI" sz="3200" dirty="0" err="1" smtClean="0"/>
              <a:t>methanone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</a:p>
          <a:p>
            <a:r>
              <a:rPr lang="sl-SI" sz="3200" dirty="0" err="1" smtClean="0"/>
              <a:t>cyclopentyl</a:t>
            </a:r>
            <a:r>
              <a:rPr lang="sl-SI" sz="3200" dirty="0" smtClean="0"/>
              <a:t> </a:t>
            </a:r>
            <a:r>
              <a:rPr lang="sl-SI" sz="3200" dirty="0" err="1" smtClean="0"/>
              <a:t>phenyl</a:t>
            </a:r>
            <a:r>
              <a:rPr lang="sl-SI" sz="3200" dirty="0" smtClean="0"/>
              <a:t> ketone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792729" y="2710840"/>
            <a:ext cx="516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bis(4-fluorofenil)</a:t>
            </a:r>
            <a:r>
              <a:rPr lang="sl-SI" sz="3200" dirty="0" err="1" smtClean="0"/>
              <a:t>metanon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</a:p>
          <a:p>
            <a:r>
              <a:rPr lang="sl-SI" sz="3200" dirty="0"/>
              <a:t>bis(4-fluorofenil</a:t>
            </a:r>
            <a:r>
              <a:rPr lang="sl-SI" sz="3200" dirty="0" smtClean="0"/>
              <a:t>) keton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792728" y="4770883"/>
            <a:ext cx="5964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bis(4-fluorophenyl)</a:t>
            </a:r>
            <a:r>
              <a:rPr lang="sl-SI" sz="3200" dirty="0" err="1" smtClean="0"/>
              <a:t>methanone</a:t>
            </a:r>
            <a:r>
              <a:rPr lang="sl-SI" sz="3200" dirty="0" smtClean="0"/>
              <a:t> </a:t>
            </a:r>
            <a:r>
              <a:rPr lang="sl-SI" sz="3200" dirty="0"/>
              <a:t>(PIN)</a:t>
            </a:r>
          </a:p>
          <a:p>
            <a:r>
              <a:rPr lang="sl-SI" sz="3200" dirty="0" smtClean="0"/>
              <a:t>bis(4-fluorophenyl</a:t>
            </a:r>
            <a:r>
              <a:rPr lang="sl-SI" sz="3200" dirty="0"/>
              <a:t>) </a:t>
            </a:r>
            <a:r>
              <a:rPr lang="sl-SI" sz="3200" dirty="0" smtClean="0"/>
              <a:t>ketone</a:t>
            </a:r>
          </a:p>
        </p:txBody>
      </p:sp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788016"/>
              </p:ext>
            </p:extLst>
          </p:nvPr>
        </p:nvGraphicFramePr>
        <p:xfrm>
          <a:off x="857639" y="1420263"/>
          <a:ext cx="5310000" cy="14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6" name="Document" r:id="rId5" imgW="2124000" imgH="581040" progId="ChemWindow.Document">
                  <p:embed/>
                </p:oleObj>
              </mc:Choice>
              <mc:Fallback>
                <p:oleObj name="Document" r:id="rId5" imgW="2124000" imgH="581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7639" y="1420263"/>
                        <a:ext cx="5310000" cy="14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826475"/>
              </p:ext>
            </p:extLst>
          </p:nvPr>
        </p:nvGraphicFramePr>
        <p:xfrm>
          <a:off x="7276069" y="1349332"/>
          <a:ext cx="3643200" cy="14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7" name="Document" r:id="rId7" imgW="1457280" imgH="581040" progId="ChemWindow.Document">
                  <p:embed/>
                </p:oleObj>
              </mc:Choice>
              <mc:Fallback>
                <p:oleObj name="Document" r:id="rId7" imgW="1457280" imgH="581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76069" y="1349332"/>
                        <a:ext cx="3643200" cy="145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37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acetaldehid (PIN)</a:t>
            </a:r>
            <a:endParaRPr lang="sl-SI" sz="3200" dirty="0"/>
          </a:p>
          <a:p>
            <a:r>
              <a:rPr lang="sl-SI" sz="3200" dirty="0" err="1" smtClean="0"/>
              <a:t>etanal</a:t>
            </a:r>
            <a:endParaRPr lang="sl-SI" sz="3200" dirty="0" smtClean="0"/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acetaldehyde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ethanal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formaldehid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metanal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formaldehyde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methanal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82403" y="1775718"/>
            <a:ext cx="288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5999926" y="1775718"/>
            <a:ext cx="288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2611326"/>
            <a:ext cx="5819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oksaldehid</a:t>
            </a:r>
            <a:r>
              <a:rPr lang="sl-SI" sz="3200" dirty="0" smtClean="0"/>
              <a:t> (PIN)</a:t>
            </a:r>
            <a:endParaRPr lang="sl-SI" sz="3200" dirty="0"/>
          </a:p>
          <a:p>
            <a:r>
              <a:rPr lang="sl-SI" sz="3200" dirty="0" err="1" smtClean="0"/>
              <a:t>etandial</a:t>
            </a:r>
            <a:endParaRPr lang="sl-SI" sz="3200" dirty="0" smtClean="0"/>
          </a:p>
          <a:p>
            <a:r>
              <a:rPr lang="sl-SI" sz="3200" dirty="0" err="1" smtClean="0"/>
              <a:t>glioksal</a:t>
            </a:r>
            <a:endParaRPr lang="sl-SI" sz="3200" dirty="0" smtClean="0"/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4714685"/>
            <a:ext cx="59776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oxaldehyde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ethanedial</a:t>
            </a:r>
            <a:endParaRPr lang="sl-SI" sz="3200" dirty="0" smtClean="0"/>
          </a:p>
          <a:p>
            <a:r>
              <a:rPr lang="sl-SI" sz="3200" dirty="0" err="1" smtClean="0"/>
              <a:t>glyoxal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606009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benzaldehid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benzenkarbaldehid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1357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benzaldehyde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benzenecarbaldehyde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82403" y="1775718"/>
            <a:ext cx="2880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124158" y="1775718"/>
            <a:ext cx="2841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OHC–CHO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97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7157311" y="2610213"/>
            <a:ext cx="368486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butandial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sukcinaldehid</a:t>
            </a:r>
            <a:endParaRPr lang="sl-SI" sz="3200" dirty="0" smtClean="0"/>
          </a:p>
          <a:p>
            <a:endParaRPr lang="sl-SI" sz="32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7157311" y="4713572"/>
            <a:ext cx="36848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butanedial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succinaldehyde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2606009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butanal</a:t>
            </a:r>
            <a:r>
              <a:rPr lang="sl-SI" sz="3200" dirty="0" smtClean="0"/>
              <a:t>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butiraldehid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1357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butanal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butyraldehyde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82403" y="1774950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896171" y="1774949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OHC–CH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2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385416" y="2895220"/>
            <a:ext cx="58338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benzen-1,4-dikarbaldehid </a:t>
            </a:r>
            <a:r>
              <a:rPr lang="sl-SI" sz="3200" dirty="0" smtClean="0"/>
              <a:t>(PIN)</a:t>
            </a:r>
          </a:p>
          <a:p>
            <a:r>
              <a:rPr lang="sl-SI" sz="3200" dirty="0" err="1" smtClean="0"/>
              <a:t>tereftalaldehid</a:t>
            </a:r>
            <a:endParaRPr lang="sl-SI" sz="3200" dirty="0" smtClean="0"/>
          </a:p>
          <a:p>
            <a:endParaRPr lang="sl-SI" sz="3200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6385417" y="4713572"/>
            <a:ext cx="594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benzene-1,4-dicarbaldehyde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terephthalaldehyde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50224" y="2891016"/>
            <a:ext cx="48808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cikloheksankarbaldehid</a:t>
            </a:r>
            <a:r>
              <a:rPr lang="sl-SI" sz="3200" dirty="0" smtClean="0"/>
              <a:t>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650225" y="4713572"/>
            <a:ext cx="5370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cyclohexanecarbaldehyde</a:t>
            </a:r>
            <a:r>
              <a:rPr lang="sl-SI" sz="3200" dirty="0" smtClean="0"/>
              <a:t> (PIN)</a:t>
            </a: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931198"/>
              </p:ext>
            </p:extLst>
          </p:nvPr>
        </p:nvGraphicFramePr>
        <p:xfrm>
          <a:off x="1563027" y="1572385"/>
          <a:ext cx="2595600" cy="1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6" name="Document" r:id="rId5" imgW="1038240" imgH="447840" progId="ChemWindow.Document">
                  <p:embed/>
                </p:oleObj>
              </mc:Choice>
              <mc:Fallback>
                <p:oleObj name="Document" r:id="rId5" imgW="103824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63027" y="1572385"/>
                        <a:ext cx="2595600" cy="11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Predm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643088"/>
              </p:ext>
            </p:extLst>
          </p:nvPr>
        </p:nvGraphicFramePr>
        <p:xfrm>
          <a:off x="6219825" y="1489135"/>
          <a:ext cx="39528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57" name="Document" r:id="rId7" imgW="1581120" imgH="514440" progId="ChemWindow.Document">
                  <p:embed/>
                </p:oleObj>
              </mc:Choice>
              <mc:Fallback>
                <p:oleObj name="Document" r:id="rId7" imgW="158112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19825" y="1489135"/>
                        <a:ext cx="39528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846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3" y="2891016"/>
            <a:ext cx="614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butan-1,2,4-trikarbaldehid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4713572"/>
            <a:ext cx="5976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butane-1,2,4-tricarbaldehyde (PIN)</a:t>
            </a:r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139282"/>
              </p:ext>
            </p:extLst>
          </p:nvPr>
        </p:nvGraphicFramePr>
        <p:xfrm>
          <a:off x="2663585" y="1478439"/>
          <a:ext cx="63819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00" name="Document" r:id="rId5" imgW="2552760" imgH="428760" progId="ChemWindow.Document">
                  <p:embed/>
                </p:oleObj>
              </mc:Choice>
              <mc:Fallback>
                <p:oleObj name="Document" r:id="rId5" imgW="255276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63585" y="1478439"/>
                        <a:ext cx="63819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97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Aldehidi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2" y="2891016"/>
            <a:ext cx="86481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2-(6-oksoheksil)ciklopentan-1-karbaldehid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smtClean="0"/>
              <a:t>6-(2-formilciklopentil)</a:t>
            </a:r>
            <a:r>
              <a:rPr lang="sl-SI" sz="3200" dirty="0" err="1" smtClean="0"/>
              <a:t>heksanal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3" y="4713572"/>
            <a:ext cx="9776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2-(</a:t>
            </a:r>
            <a:r>
              <a:rPr lang="sl-SI" sz="3200" dirty="0" smtClean="0"/>
              <a:t>6-oxohexyl)cyclopentane-1-carbaldehyde </a:t>
            </a:r>
            <a:r>
              <a:rPr lang="sl-SI" sz="3200" dirty="0"/>
              <a:t>(PIN)</a:t>
            </a:r>
            <a:r>
              <a:rPr lang="sl-SI" sz="3200" dirty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/>
              <a:t>6-(</a:t>
            </a:r>
            <a:r>
              <a:rPr lang="sl-SI" sz="3200" dirty="0" smtClean="0"/>
              <a:t>2-formylcyclopentyl)</a:t>
            </a:r>
            <a:r>
              <a:rPr lang="sl-SI" sz="3200" dirty="0" err="1" smtClean="0"/>
              <a:t>hexanal</a:t>
            </a:r>
            <a:endParaRPr lang="sl-SI" sz="3200" dirty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100452"/>
              </p:ext>
            </p:extLst>
          </p:nvPr>
        </p:nvGraphicFramePr>
        <p:xfrm>
          <a:off x="2319879" y="1349332"/>
          <a:ext cx="7929900" cy="18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2" name="Document" r:id="rId5" imgW="3171960" imgH="743040" progId="ChemWindow.Document">
                  <p:embed/>
                </p:oleObj>
              </mc:Choice>
              <mc:Fallback>
                <p:oleObj name="Document" r:id="rId5" imgW="3171960" imgH="743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9879" y="1349332"/>
                        <a:ext cx="7929900" cy="18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28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Karboksilne kisline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ocetna kislina (PIN)</a:t>
            </a:r>
            <a:endParaRPr lang="sl-SI" sz="3200" dirty="0"/>
          </a:p>
          <a:p>
            <a:r>
              <a:rPr lang="sl-SI" sz="3200" dirty="0" err="1" smtClean="0"/>
              <a:t>etanojska</a:t>
            </a:r>
            <a:r>
              <a:rPr lang="sl-SI" sz="3200" dirty="0" smtClean="0"/>
              <a:t> kislina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acetic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ethanoic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mravljinčna kislina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metanojska</a:t>
            </a:r>
            <a:r>
              <a:rPr lang="sl-SI" sz="3200" dirty="0" smtClean="0"/>
              <a:t> kislina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formic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methanoic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82403" y="2051172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124158" y="2051172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3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Karboksilne kisline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oksalna kislina (PIN)</a:t>
            </a:r>
            <a:endParaRPr lang="sl-SI" sz="3200" dirty="0"/>
          </a:p>
          <a:p>
            <a:r>
              <a:rPr lang="sl-SI" sz="3200" dirty="0" err="1" smtClean="0"/>
              <a:t>etandiojska</a:t>
            </a:r>
            <a:r>
              <a:rPr lang="sl-SI" sz="3200" dirty="0" smtClean="0"/>
              <a:t> kislina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oxalic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r>
              <a:rPr lang="sl-SI" sz="3200" dirty="0" smtClean="0"/>
              <a:t>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ethanedioic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80934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benzojska kislina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err="1" smtClean="0"/>
              <a:t>benzenkarboksilna</a:t>
            </a:r>
            <a:r>
              <a:rPr lang="sl-SI" sz="3200" dirty="0" smtClean="0"/>
              <a:t> kislina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benzoic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benzenecarboxylic</a:t>
            </a:r>
            <a:r>
              <a:rPr lang="sl-SI" sz="3200" dirty="0" smtClean="0"/>
              <a:t> </a:t>
            </a:r>
            <a:r>
              <a:rPr lang="sl-SI" sz="3200" dirty="0" err="1" smtClean="0"/>
              <a:t>acid</a:t>
            </a:r>
            <a:endParaRPr lang="sl-SI" sz="3200" dirty="0" smtClean="0"/>
          </a:p>
        </p:txBody>
      </p:sp>
      <p:sp>
        <p:nvSpPr>
          <p:cNvPr id="15" name="PoljeZBesedilom 14"/>
          <p:cNvSpPr txBox="1"/>
          <p:nvPr/>
        </p:nvSpPr>
        <p:spPr>
          <a:xfrm>
            <a:off x="1367759" y="1901371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6124158" y="1901371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HOOC–COOH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3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Estri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6124158" y="3050717"/>
            <a:ext cx="5819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metil acetat (PIN)</a:t>
            </a:r>
            <a:endParaRPr lang="sl-SI" sz="3200" dirty="0"/>
          </a:p>
          <a:p>
            <a:r>
              <a:rPr lang="sl-SI" sz="3200" dirty="0"/>
              <a:t>m</a:t>
            </a:r>
            <a:r>
              <a:rPr lang="sl-SI" sz="3200" dirty="0" smtClean="0"/>
              <a:t>etil </a:t>
            </a:r>
            <a:r>
              <a:rPr lang="sl-SI" sz="3200" dirty="0" err="1" smtClean="0"/>
              <a:t>etanoat</a:t>
            </a:r>
            <a:endParaRPr lang="sl-SI" sz="3200" dirty="0" smtClean="0"/>
          </a:p>
        </p:txBody>
      </p:sp>
      <p:sp>
        <p:nvSpPr>
          <p:cNvPr id="12" name="PoljeZBesedilom 11"/>
          <p:cNvSpPr txBox="1"/>
          <p:nvPr/>
        </p:nvSpPr>
        <p:spPr>
          <a:xfrm>
            <a:off x="6124158" y="5249075"/>
            <a:ext cx="5977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methyl</a:t>
            </a:r>
            <a:r>
              <a:rPr lang="sl-SI" sz="3200" dirty="0" smtClean="0"/>
              <a:t> acetate </a:t>
            </a:r>
            <a:r>
              <a:rPr lang="sl-SI" sz="3200" dirty="0"/>
              <a:t>(PIN</a:t>
            </a:r>
            <a:r>
              <a:rPr lang="sl-SI" sz="3200" dirty="0" smtClean="0"/>
              <a:t>)</a:t>
            </a:r>
          </a:p>
          <a:p>
            <a:r>
              <a:rPr lang="sl-SI" sz="3200" dirty="0" err="1" smtClean="0"/>
              <a:t>methyl</a:t>
            </a:r>
            <a:r>
              <a:rPr lang="sl-SI" sz="3200" dirty="0" smtClean="0"/>
              <a:t> </a:t>
            </a:r>
            <a:r>
              <a:rPr lang="sl-SI" sz="3200" dirty="0" err="1" smtClean="0"/>
              <a:t>ethanoate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4" y="304540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etil format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sl-SI" sz="3200" dirty="0" smtClean="0"/>
              <a:t>etil </a:t>
            </a:r>
            <a:r>
              <a:rPr lang="sl-SI" sz="3200" dirty="0" err="1" smtClean="0"/>
              <a:t>metanoat</a:t>
            </a:r>
            <a:endParaRPr lang="sl-SI" sz="3200" dirty="0" smtClean="0"/>
          </a:p>
        </p:txBody>
      </p:sp>
      <p:sp>
        <p:nvSpPr>
          <p:cNvPr id="14" name="PoljeZBesedilom 13"/>
          <p:cNvSpPr txBox="1"/>
          <p:nvPr/>
        </p:nvSpPr>
        <p:spPr>
          <a:xfrm>
            <a:off x="1338994" y="5247962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ethyl</a:t>
            </a:r>
            <a:r>
              <a:rPr lang="sl-SI" sz="3200" dirty="0" smtClean="0"/>
              <a:t> formate (PIN)</a:t>
            </a:r>
          </a:p>
          <a:p>
            <a:r>
              <a:rPr lang="sl-SI" sz="3200" dirty="0" err="1" smtClean="0"/>
              <a:t>ethyl</a:t>
            </a:r>
            <a:r>
              <a:rPr lang="sl-SI" sz="3200" dirty="0" smtClean="0"/>
              <a:t> </a:t>
            </a:r>
            <a:r>
              <a:rPr lang="sl-SI" sz="3200" dirty="0" err="1" smtClean="0"/>
              <a:t>methanoate</a:t>
            </a:r>
            <a:endParaRPr lang="sl-SI" sz="3200" dirty="0" smtClean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14478"/>
              </p:ext>
            </p:extLst>
          </p:nvPr>
        </p:nvGraphicFramePr>
        <p:xfrm>
          <a:off x="1382403" y="1713849"/>
          <a:ext cx="37386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0" name="Document" r:id="rId5" imgW="1495440" imgH="428760" progId="ChemWindow.Document">
                  <p:embed/>
                </p:oleObj>
              </mc:Choice>
              <mc:Fallback>
                <p:oleObj name="Document" r:id="rId5" imgW="149544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82403" y="1713849"/>
                        <a:ext cx="37386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354308"/>
              </p:ext>
            </p:extLst>
          </p:nvPr>
        </p:nvGraphicFramePr>
        <p:xfrm>
          <a:off x="6124158" y="1713849"/>
          <a:ext cx="30960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1" name="Document" r:id="rId7" imgW="1238400" imgH="428760" progId="ChemWindow.Document">
                  <p:embed/>
                </p:oleObj>
              </mc:Choice>
              <mc:Fallback>
                <p:oleObj name="Document" r:id="rId7" imgW="123840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4158" y="1713849"/>
                        <a:ext cx="30960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59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Problemi so, problemi bodo</a:t>
            </a:r>
            <a:endParaRPr lang="sl-SI" sz="5400" cap="none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474238" y="1017037"/>
            <a:ext cx="854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600" dirty="0" smtClean="0"/>
              <a:t>Knjiga z velikim številom drobnih napak.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l-SI" sz="3600" dirty="0" smtClean="0"/>
              <a:t>Delni seznam napak: http</a:t>
            </a:r>
            <a:r>
              <a:rPr lang="sl-SI" sz="3600" dirty="0"/>
              <a:t>://</a:t>
            </a:r>
            <a:r>
              <a:rPr lang="sl-SI" sz="3600" dirty="0" smtClean="0"/>
              <a:t>www.chem.qmul.ac.uk/iupac/</a:t>
            </a:r>
            <a:br>
              <a:rPr lang="sl-SI" sz="3600" dirty="0" smtClean="0"/>
            </a:br>
            <a:r>
              <a:rPr lang="sl-SI" sz="3600" dirty="0" err="1" smtClean="0"/>
              <a:t>bibliog</a:t>
            </a:r>
            <a:r>
              <a:rPr lang="sl-SI" sz="3600" dirty="0" smtClean="0"/>
              <a:t>/BBerrors.html</a:t>
            </a:r>
            <a:endParaRPr lang="sl-SI" sz="3600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38" y="3325361"/>
            <a:ext cx="9484362" cy="2286249"/>
          </a:xfrm>
          <a:prstGeom prst="rect">
            <a:avLst/>
          </a:prstGeom>
        </p:spPr>
      </p:pic>
      <p:sp>
        <p:nvSpPr>
          <p:cNvPr id="15" name="PoljeZBesedilom 14"/>
          <p:cNvSpPr txBox="1"/>
          <p:nvPr/>
        </p:nvSpPr>
        <p:spPr>
          <a:xfrm>
            <a:off x="2653886" y="5633684"/>
            <a:ext cx="3562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prop-2-ynoic </a:t>
            </a:r>
            <a:r>
              <a:rPr lang="sl-SI" sz="2400" dirty="0" err="1" smtClean="0"/>
              <a:t>acid</a:t>
            </a:r>
            <a:r>
              <a:rPr lang="sl-SI" sz="2400" dirty="0" smtClean="0"/>
              <a:t> (PIN)</a:t>
            </a:r>
          </a:p>
          <a:p>
            <a:r>
              <a:rPr lang="sl-SI" sz="2400" dirty="0" smtClean="0"/>
              <a:t>prop-2-inojska kislina (PIN)</a:t>
            </a:r>
            <a:endParaRPr lang="sl-SI" sz="2400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7147250" y="5633684"/>
            <a:ext cx="40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2-methylpropanoic </a:t>
            </a:r>
            <a:r>
              <a:rPr lang="sl-SI" sz="2400" dirty="0" err="1" smtClean="0"/>
              <a:t>acid</a:t>
            </a:r>
            <a:r>
              <a:rPr lang="sl-SI" sz="2400" dirty="0" smtClean="0"/>
              <a:t> (PIN)</a:t>
            </a:r>
          </a:p>
          <a:p>
            <a:r>
              <a:rPr lang="sl-SI" sz="2400" dirty="0" smtClean="0"/>
              <a:t>2-metilpropanojska kislina (PIN)</a:t>
            </a:r>
            <a:endParaRPr lang="sl-SI" sz="2400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9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Estri - maščobe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3" y="3045400"/>
            <a:ext cx="617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/>
              <a:t>p</a:t>
            </a:r>
            <a:r>
              <a:rPr lang="sl-SI" sz="3200" dirty="0" smtClean="0"/>
              <a:t>ropan-1,2,3-triil </a:t>
            </a:r>
            <a:r>
              <a:rPr lang="sl-SI" sz="3200" dirty="0" err="1" smtClean="0"/>
              <a:t>tripentanoat</a:t>
            </a:r>
            <a:r>
              <a:rPr lang="sl-SI" sz="3200" dirty="0" smtClean="0"/>
              <a:t>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3" y="5247962"/>
            <a:ext cx="6711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/>
              <a:t>p</a:t>
            </a:r>
            <a:r>
              <a:rPr lang="sl-SI" sz="3200" dirty="0" smtClean="0"/>
              <a:t>ropane-1,2,3-triyl </a:t>
            </a:r>
            <a:r>
              <a:rPr lang="sl-SI" sz="3200" dirty="0" err="1" smtClean="0"/>
              <a:t>tripentanoate</a:t>
            </a:r>
            <a:r>
              <a:rPr lang="sl-SI" sz="3200" dirty="0" smtClean="0"/>
              <a:t> (PIN)</a:t>
            </a: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523580"/>
              </p:ext>
            </p:extLst>
          </p:nvPr>
        </p:nvGraphicFramePr>
        <p:xfrm>
          <a:off x="2914096" y="1223525"/>
          <a:ext cx="5000400" cy="173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9" name="Document" r:id="rId5" imgW="2000160" imgH="695160" progId="ChemWindow.Document">
                  <p:embed/>
                </p:oleObj>
              </mc:Choice>
              <mc:Fallback>
                <p:oleObj name="Document" r:id="rId5" imgW="2000160" imgH="6951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4096" y="1223525"/>
                        <a:ext cx="5000400" cy="173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23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Estri - maščobe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382403" y="105694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1338993" y="3045400"/>
            <a:ext cx="94438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/>
              <a:t>p</a:t>
            </a:r>
            <a:r>
              <a:rPr lang="sl-SI" sz="3200" dirty="0" smtClean="0"/>
              <a:t>ropan-1,2,3-triil 1,2-diacetat 3-heksadekanoat (PIN)</a:t>
            </a:r>
            <a:r>
              <a:rPr lang="sl-SI" sz="32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1338993" y="5247962"/>
            <a:ext cx="10405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propane-1,2,3-triyl 1,2-diacetate 3-hexadecanoate (PIN)</a:t>
            </a:r>
          </a:p>
        </p:txBody>
      </p:sp>
      <p:graphicFrame>
        <p:nvGraphicFramePr>
          <p:cNvPr id="8" name="Predm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175306"/>
              </p:ext>
            </p:extLst>
          </p:nvPr>
        </p:nvGraphicFramePr>
        <p:xfrm>
          <a:off x="2906622" y="1214076"/>
          <a:ext cx="5143500" cy="173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2" name="Document" r:id="rId5" imgW="2057400" imgH="695160" progId="ChemWindow.Document">
                  <p:embed/>
                </p:oleObj>
              </mc:Choice>
              <mc:Fallback>
                <p:oleObj name="Document" r:id="rId5" imgW="2057400" imgH="6951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6622" y="1214076"/>
                        <a:ext cx="5143500" cy="173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5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Pozicijske oznake </a:t>
            </a:r>
            <a:r>
              <a:rPr lang="sl-SI" sz="5400" i="1" cap="none" dirty="0" smtClean="0"/>
              <a:t>o</a:t>
            </a:r>
            <a:r>
              <a:rPr lang="sl-SI" sz="5400" cap="none" dirty="0" smtClean="0"/>
              <a:t>-, </a:t>
            </a:r>
            <a:r>
              <a:rPr lang="sl-SI" sz="5400" i="1" cap="none" dirty="0" smtClean="0"/>
              <a:t>m</a:t>
            </a:r>
            <a:r>
              <a:rPr lang="sl-SI" sz="5400" cap="none" dirty="0" smtClean="0"/>
              <a:t>- in </a:t>
            </a:r>
            <a:r>
              <a:rPr lang="sl-SI" sz="5400" i="1" cap="none" dirty="0" smtClean="0"/>
              <a:t>p</a:t>
            </a:r>
            <a:r>
              <a:rPr lang="sl-SI" sz="5400" cap="none" dirty="0" smtClean="0"/>
              <a:t>-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23527" y="5288340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1,2-ksilen (PIN)</a:t>
            </a:r>
          </a:p>
          <a:p>
            <a:r>
              <a:rPr lang="sl-SI" sz="3200" i="1" dirty="0" smtClean="0"/>
              <a:t>o</a:t>
            </a:r>
            <a:r>
              <a:rPr lang="sl-SI" sz="3200" dirty="0" smtClean="0"/>
              <a:t>-ksilen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492898" y="2390525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98604" y="5288340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1-fluoro-2-metilbenzen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r>
              <a:rPr lang="sl-SI" sz="3200" i="1" dirty="0" smtClean="0">
                <a:solidFill>
                  <a:srgbClr val="FF0000"/>
                </a:solidFill>
              </a:rPr>
              <a:t>o</a:t>
            </a:r>
            <a:r>
              <a:rPr lang="sl-SI" sz="3200" dirty="0" smtClean="0">
                <a:solidFill>
                  <a:srgbClr val="FF0000"/>
                </a:solidFill>
              </a:rPr>
              <a:t>-</a:t>
            </a:r>
            <a:r>
              <a:rPr lang="sl-SI" sz="3200" dirty="0" err="1" smtClean="0">
                <a:solidFill>
                  <a:srgbClr val="FF0000"/>
                </a:solidFill>
              </a:rPr>
              <a:t>fluorotoluen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009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Nova priporočila IUPAC odsvetujejo uporabo pozicijskih oznak </a:t>
            </a:r>
            <a:r>
              <a:rPr lang="sl-SI" sz="2800" dirty="0" err="1" smtClean="0"/>
              <a:t>orto</a:t>
            </a:r>
            <a:r>
              <a:rPr lang="sl-SI" sz="2800" dirty="0" smtClean="0"/>
              <a:t>, meta in para („no </a:t>
            </a:r>
            <a:r>
              <a:rPr lang="sl-SI" sz="2800" dirty="0" err="1" smtClean="0"/>
              <a:t>longer</a:t>
            </a:r>
            <a:r>
              <a:rPr lang="sl-SI" sz="2800" dirty="0" smtClean="0"/>
              <a:t> </a:t>
            </a:r>
            <a:r>
              <a:rPr lang="sl-SI" sz="2800" dirty="0" err="1" smtClean="0"/>
              <a:t>recommended</a:t>
            </a:r>
            <a:r>
              <a:rPr lang="sl-SI" sz="2800" dirty="0" smtClean="0"/>
              <a:t>“). Izjemoma se za uporabo </a:t>
            </a:r>
            <a:br>
              <a:rPr lang="sl-SI" sz="2800" dirty="0" smtClean="0"/>
            </a:br>
            <a:r>
              <a:rPr lang="sl-SI" sz="2800" dirty="0" smtClean="0"/>
              <a:t>v splošni nomenklaturi dovoljuje njihova uporaba pri ksilenih.</a:t>
            </a:r>
            <a:endParaRPr lang="sl-SI" sz="2800" dirty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615715"/>
              </p:ext>
            </p:extLst>
          </p:nvPr>
        </p:nvGraphicFramePr>
        <p:xfrm>
          <a:off x="1802333" y="2876705"/>
          <a:ext cx="25722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4" name="Document" r:id="rId5" imgW="1028880" imgH="771480" progId="ChemWindow.Document">
                  <p:embed/>
                </p:oleObj>
              </mc:Choice>
              <mc:Fallback>
                <p:oleObj name="Document" r:id="rId5" imgW="102888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2333" y="2876705"/>
                        <a:ext cx="25722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55463"/>
              </p:ext>
            </p:extLst>
          </p:nvPr>
        </p:nvGraphicFramePr>
        <p:xfrm>
          <a:off x="6491075" y="2876705"/>
          <a:ext cx="2572200" cy="19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5" name="Document" r:id="rId7" imgW="1028880" imgH="771480" progId="ChemWindow.Document">
                  <p:embed/>
                </p:oleObj>
              </mc:Choice>
              <mc:Fallback>
                <p:oleObj name="Document" r:id="rId7" imgW="1028880" imgH="7714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91075" y="2876705"/>
                        <a:ext cx="2572200" cy="19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20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Navajanje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623527" y="4373935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2-kloroetan-1-ol (PIN)</a:t>
            </a:r>
          </a:p>
          <a:p>
            <a:r>
              <a:rPr lang="sl-SI" sz="3200" dirty="0" smtClean="0"/>
              <a:t>2-kloroetanol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492898" y="1998633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98604" y="4373935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cikloheks-2-en-1-ol (PIN)</a:t>
            </a:r>
          </a:p>
          <a:p>
            <a:r>
              <a:rPr lang="sl-SI" sz="3200" dirty="0" smtClean="0"/>
              <a:t>cikloheks-2-enol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009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Če je katerakoli pozicijska številka bistvena za določitev strukture spojine, potem je potrebno navajati vse pozicijske številke.</a:t>
            </a:r>
            <a:endParaRPr lang="sl-SI" sz="2800" dirty="0"/>
          </a:p>
        </p:txBody>
      </p:sp>
      <p:graphicFrame>
        <p:nvGraphicFramePr>
          <p:cNvPr id="11" name="Predm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76081"/>
              </p:ext>
            </p:extLst>
          </p:nvPr>
        </p:nvGraphicFramePr>
        <p:xfrm>
          <a:off x="6421100" y="2804574"/>
          <a:ext cx="2333700" cy="11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Document" r:id="rId5" imgW="933480" imgH="476280" progId="ChemWindow.Document">
                  <p:embed/>
                </p:oleObj>
              </mc:Choice>
              <mc:Fallback>
                <p:oleObj name="Document" r:id="rId5" imgW="933480" imgH="4762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1100" y="2804574"/>
                        <a:ext cx="2333700" cy="119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jeZBesedilom 11"/>
          <p:cNvSpPr txBox="1"/>
          <p:nvPr/>
        </p:nvSpPr>
        <p:spPr>
          <a:xfrm>
            <a:off x="1492898" y="3099233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201016" y="4209711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/>
              <a:t>b</a:t>
            </a:r>
            <a:r>
              <a:rPr lang="sl-SI" sz="3200" dirty="0" err="1" smtClean="0"/>
              <a:t>utanojska</a:t>
            </a:r>
            <a:r>
              <a:rPr lang="sl-SI" sz="3200" dirty="0" smtClean="0"/>
              <a:t> kislina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butan-1-ojska kislina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Končnih pozicijskih številk v imenih acikličnih </a:t>
            </a:r>
            <a:r>
              <a:rPr lang="sl-SI" sz="2800" dirty="0" err="1" smtClean="0"/>
              <a:t>mono</a:t>
            </a:r>
            <a:r>
              <a:rPr lang="sl-SI" sz="2800" dirty="0" smtClean="0"/>
              <a:t>- in </a:t>
            </a:r>
            <a:r>
              <a:rPr lang="sl-SI" sz="2800" dirty="0" err="1" smtClean="0"/>
              <a:t>dikarboksilnih</a:t>
            </a:r>
            <a:r>
              <a:rPr lang="sl-SI" sz="2800" dirty="0" smtClean="0"/>
              <a:t> kislin, aldehidov, amidov, </a:t>
            </a:r>
            <a:r>
              <a:rPr lang="sl-SI" sz="2800" dirty="0" err="1" smtClean="0"/>
              <a:t>nitrilov</a:t>
            </a:r>
            <a:r>
              <a:rPr lang="sl-SI" sz="2800" dirty="0" smtClean="0"/>
              <a:t>, kislinskih </a:t>
            </a:r>
            <a:r>
              <a:rPr lang="sl-SI" sz="2800" dirty="0" err="1" smtClean="0"/>
              <a:t>halidov</a:t>
            </a:r>
            <a:r>
              <a:rPr lang="sl-SI" sz="2800" dirty="0" smtClean="0"/>
              <a:t> …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599228" y="4209711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butandial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butan-1,4-dial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492898" y="3099233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oljeZBesedilom 13"/>
          <p:cNvSpPr txBox="1"/>
          <p:nvPr/>
        </p:nvSpPr>
        <p:spPr>
          <a:xfrm>
            <a:off x="6478553" y="3099232"/>
            <a:ext cx="45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OHC–CH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04783" y="4209711"/>
            <a:ext cx="38722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difluorometan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1,1-difluorometan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</a:t>
            </a:r>
            <a:r>
              <a:rPr lang="sl-SI" sz="2800" dirty="0" err="1" smtClean="0"/>
              <a:t>substituiranih</a:t>
            </a:r>
            <a:r>
              <a:rPr lang="sl-SI" sz="2800" dirty="0" smtClean="0"/>
              <a:t> derivatih metana.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421100" y="4209711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klorometanol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1-klorometanol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492898" y="3099233"/>
            <a:ext cx="2339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32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375770" y="3114576"/>
            <a:ext cx="300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–OH</a:t>
            </a:r>
            <a:endParaRPr lang="sl-SI" sz="32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04783" y="4209711"/>
            <a:ext cx="3501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etanol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etan-1-ol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</a:t>
            </a:r>
            <a:r>
              <a:rPr lang="sl-SI" sz="2800" dirty="0" err="1" smtClean="0"/>
              <a:t>monosubstituiranih</a:t>
            </a:r>
            <a:r>
              <a:rPr lang="sl-SI" sz="2800" dirty="0" smtClean="0"/>
              <a:t> derivatih etana.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421100" y="4209711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kloroetan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1-kloroetan</a:t>
            </a:r>
          </a:p>
        </p:txBody>
      </p:sp>
      <p:sp>
        <p:nvSpPr>
          <p:cNvPr id="5" name="PoljeZBesedilom 4"/>
          <p:cNvSpPr txBox="1"/>
          <p:nvPr/>
        </p:nvSpPr>
        <p:spPr>
          <a:xfrm>
            <a:off x="1492898" y="3099233"/>
            <a:ext cx="285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375770" y="3114576"/>
            <a:ext cx="3076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–Cl</a:t>
            </a:r>
            <a:endParaRPr lang="sl-SI" sz="32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04783" y="4209711"/>
            <a:ext cx="3501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cikloheksanol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cikloheksan-1-ol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</a:t>
            </a:r>
            <a:r>
              <a:rPr lang="sl-SI" sz="2800" dirty="0" err="1" smtClean="0"/>
              <a:t>monosubstituiranih</a:t>
            </a:r>
            <a:r>
              <a:rPr lang="sl-SI" sz="2800" dirty="0" smtClean="0"/>
              <a:t> homogenih </a:t>
            </a:r>
            <a:r>
              <a:rPr lang="sl-SI" sz="2800" dirty="0" err="1" smtClean="0"/>
              <a:t>monocikličnih</a:t>
            </a:r>
            <a:r>
              <a:rPr lang="sl-SI" sz="2800" dirty="0" smtClean="0"/>
              <a:t> spojinah.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421100" y="4209711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bromobenzen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1-bromobenzen</a:t>
            </a: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44302"/>
              </p:ext>
            </p:extLst>
          </p:nvPr>
        </p:nvGraphicFramePr>
        <p:xfrm>
          <a:off x="1536949" y="2969639"/>
          <a:ext cx="2333700" cy="11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2" name="Document" r:id="rId5" imgW="933480" imgH="447840" progId="ChemWindow.Document">
                  <p:embed/>
                </p:oleObj>
              </mc:Choice>
              <mc:Fallback>
                <p:oleObj name="Document" r:id="rId5" imgW="933480" imgH="4478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36949" y="2969639"/>
                        <a:ext cx="2333700" cy="11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157227"/>
              </p:ext>
            </p:extLst>
          </p:nvPr>
        </p:nvGraphicFramePr>
        <p:xfrm>
          <a:off x="6486118" y="2886389"/>
          <a:ext cx="2262600" cy="128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3" name="Document" r:id="rId7" imgW="905040" imgH="514440" progId="ChemWindow.Document">
                  <p:embed/>
                </p:oleObj>
              </mc:Choice>
              <mc:Fallback>
                <p:oleObj name="Document" r:id="rId7" imgW="90504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86118" y="2886389"/>
                        <a:ext cx="2262600" cy="128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116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91925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Primeri: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604783" y="4744101"/>
            <a:ext cx="3501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eten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et-1-en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</a:t>
            </a:r>
            <a:r>
              <a:rPr lang="sl-SI" sz="2800" dirty="0" err="1" smtClean="0"/>
              <a:t>nesubstituiranih</a:t>
            </a:r>
            <a:r>
              <a:rPr lang="sl-SI" sz="2800" dirty="0" smtClean="0"/>
              <a:t> nenasičenih acikličnih ogljikovodikih z dvema ali tremi ogljikovimi atomi</a:t>
            </a:r>
            <a:r>
              <a:rPr lang="sl-SI" sz="2800" dirty="0"/>
              <a:t> </a:t>
            </a:r>
            <a:r>
              <a:rPr lang="sl-SI" sz="2800" dirty="0" smtClean="0"/>
              <a:t>in v </a:t>
            </a:r>
            <a:r>
              <a:rPr lang="sl-SI" sz="2800" dirty="0" err="1" smtClean="0"/>
              <a:t>mononenasičenih</a:t>
            </a:r>
            <a:r>
              <a:rPr lang="sl-SI" sz="2800" dirty="0" smtClean="0"/>
              <a:t> </a:t>
            </a:r>
            <a:r>
              <a:rPr lang="sl-SI" sz="2800" dirty="0" err="1" smtClean="0"/>
              <a:t>cikloalkenih</a:t>
            </a:r>
            <a:r>
              <a:rPr lang="sl-SI" sz="2800" dirty="0" smtClean="0"/>
              <a:t> in </a:t>
            </a:r>
            <a:r>
              <a:rPr lang="sl-SI" sz="2800" dirty="0" err="1" smtClean="0"/>
              <a:t>cikloalkinih</a:t>
            </a:r>
            <a:r>
              <a:rPr lang="sl-SI" sz="2800" dirty="0" smtClean="0"/>
              <a:t>.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4129165" y="4744101"/>
            <a:ext cx="2722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propin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prop-1-in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492898" y="3633623"/>
            <a:ext cx="285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jeZBesedilom 12"/>
          <p:cNvSpPr txBox="1"/>
          <p:nvPr/>
        </p:nvSpPr>
        <p:spPr>
          <a:xfrm>
            <a:off x="4131766" y="3633623"/>
            <a:ext cx="2853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CH≡C–CH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sl-SI" sz="3200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48006"/>
              </p:ext>
            </p:extLst>
          </p:nvPr>
        </p:nvGraphicFramePr>
        <p:xfrm>
          <a:off x="7596497" y="3504029"/>
          <a:ext cx="1047600" cy="107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2" name="Document" r:id="rId5" imgW="419040" imgH="428760" progId="ChemWindow.Document">
                  <p:embed/>
                </p:oleObj>
              </mc:Choice>
              <mc:Fallback>
                <p:oleObj name="Document" r:id="rId5" imgW="419040" imgH="42876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96497" y="3504029"/>
                        <a:ext cx="1047600" cy="107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oljeZBesedilom 13"/>
          <p:cNvSpPr txBox="1"/>
          <p:nvPr/>
        </p:nvSpPr>
        <p:spPr>
          <a:xfrm>
            <a:off x="7373671" y="4744101"/>
            <a:ext cx="3516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ciklopenten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ciklopent-1-en</a:t>
            </a:r>
          </a:p>
        </p:txBody>
      </p:sp>
    </p:spTree>
    <p:extLst>
      <p:ext uri="{BB962C8B-B14F-4D97-AF65-F5344CB8AC3E}">
        <p14:creationId xmlns:p14="http://schemas.microsoft.com/office/powerpoint/2010/main" val="38217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Primera: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78508" y="4755976"/>
            <a:ext cx="53779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/>
              <a:t>p</a:t>
            </a:r>
            <a:r>
              <a:rPr lang="sl-SI" sz="3200" dirty="0" err="1" smtClean="0"/>
              <a:t>entafluoropropanal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br>
              <a:rPr lang="sl-SI" sz="3200" dirty="0" smtClean="0">
                <a:solidFill>
                  <a:srgbClr val="FF0000"/>
                </a:solidFill>
              </a:rPr>
            </a:br>
            <a:r>
              <a:rPr lang="sl-SI" sz="3200" dirty="0" smtClean="0">
                <a:solidFill>
                  <a:srgbClr val="FF0000"/>
                </a:solidFill>
              </a:rPr>
              <a:t>2,2,3,3,3-pentafluoropropanal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spojinah, kjer so vsi zamenljivi položaji popolnoma substituirani.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836741" y="4755976"/>
            <a:ext cx="59292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heksafluorobenzen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</a:t>
            </a:r>
            <a:br>
              <a:rPr lang="sl-SI" sz="3200" dirty="0" smtClean="0">
                <a:solidFill>
                  <a:srgbClr val="FF0000"/>
                </a:solidFill>
              </a:rPr>
            </a:br>
            <a:r>
              <a:rPr lang="sl-SI" sz="3200" dirty="0" smtClean="0">
                <a:solidFill>
                  <a:srgbClr val="FF0000"/>
                </a:solidFill>
              </a:rPr>
              <a:t>1,2,3,4,5,6-heksafluorobenzen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492898" y="3099233"/>
            <a:ext cx="325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–CF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–CHO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61580"/>
              </p:ext>
            </p:extLst>
          </p:nvPr>
        </p:nvGraphicFramePr>
        <p:xfrm>
          <a:off x="6743488" y="2069970"/>
          <a:ext cx="2786400" cy="26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5" name="Document" r:id="rId5" imgW="1114560" imgH="1057320" progId="ChemWindow.Document">
                  <p:embed/>
                </p:oleObj>
              </mc:Choice>
              <mc:Fallback>
                <p:oleObj name="Document" r:id="rId5" imgW="1114560" imgH="10573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43488" y="2069970"/>
                        <a:ext cx="2786400" cy="264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2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Bistvena novost – PIN</a:t>
            </a:r>
            <a:endParaRPr lang="sl-SI" sz="5400" cap="none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18252" y="1101013"/>
            <a:ext cx="101796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err="1" smtClean="0"/>
              <a:t>Nomenclature</a:t>
            </a:r>
            <a:r>
              <a:rPr lang="sl-SI" sz="3600" dirty="0" smtClean="0"/>
              <a:t> </a:t>
            </a:r>
            <a:r>
              <a:rPr lang="sl-SI" sz="3600" dirty="0" err="1" smtClean="0"/>
              <a:t>of</a:t>
            </a:r>
            <a:r>
              <a:rPr lang="sl-SI" sz="3600" dirty="0" smtClean="0"/>
              <a:t> </a:t>
            </a:r>
            <a:r>
              <a:rPr lang="sl-SI" sz="3600" dirty="0" err="1" smtClean="0"/>
              <a:t>Organic</a:t>
            </a:r>
            <a:r>
              <a:rPr lang="sl-SI" sz="3600" dirty="0" smtClean="0"/>
              <a:t> </a:t>
            </a:r>
            <a:r>
              <a:rPr lang="sl-SI" sz="3600" dirty="0" err="1" smtClean="0"/>
              <a:t>Chemistry</a:t>
            </a:r>
            <a:endParaRPr lang="sl-SI" sz="3600" dirty="0" smtClean="0"/>
          </a:p>
          <a:p>
            <a:r>
              <a:rPr lang="sl-SI" sz="3600" dirty="0" smtClean="0"/>
              <a:t>IUPAC </a:t>
            </a:r>
            <a:r>
              <a:rPr lang="sl-SI" sz="3600" dirty="0" err="1" smtClean="0"/>
              <a:t>Recommendations</a:t>
            </a:r>
            <a:r>
              <a:rPr lang="sl-SI" sz="3600" dirty="0" smtClean="0"/>
              <a:t> </a:t>
            </a:r>
            <a:r>
              <a:rPr lang="sl-SI" sz="3600" dirty="0" err="1" smtClean="0"/>
              <a:t>and</a:t>
            </a:r>
            <a:r>
              <a:rPr lang="sl-SI" sz="3600" dirty="0" smtClean="0"/>
              <a:t> </a:t>
            </a:r>
            <a:r>
              <a:rPr lang="sl-SI" sz="3600" b="1" dirty="0" err="1" smtClean="0">
                <a:solidFill>
                  <a:srgbClr val="7030A0"/>
                </a:solidFill>
              </a:rPr>
              <a:t>Preferred</a:t>
            </a:r>
            <a:r>
              <a:rPr lang="sl-SI" sz="3600" b="1" dirty="0" smtClean="0">
                <a:solidFill>
                  <a:srgbClr val="7030A0"/>
                </a:solidFill>
              </a:rPr>
              <a:t> </a:t>
            </a:r>
            <a:r>
              <a:rPr lang="sl-SI" sz="3600" b="1" dirty="0" err="1" smtClean="0">
                <a:solidFill>
                  <a:srgbClr val="7030A0"/>
                </a:solidFill>
              </a:rPr>
              <a:t>Names</a:t>
            </a:r>
            <a:r>
              <a:rPr lang="sl-SI" sz="3600" dirty="0" smtClean="0"/>
              <a:t> 2013</a:t>
            </a:r>
          </a:p>
          <a:p>
            <a:endParaRPr lang="sl-SI" sz="3600" dirty="0" smtClean="0"/>
          </a:p>
          <a:p>
            <a:r>
              <a:rPr lang="sl-SI" sz="3200" dirty="0" err="1" smtClean="0"/>
              <a:t>Preferred</a:t>
            </a:r>
            <a:r>
              <a:rPr lang="sl-SI" sz="3200" dirty="0" smtClean="0"/>
              <a:t> IUPAC Name – PIN</a:t>
            </a:r>
          </a:p>
          <a:p>
            <a:r>
              <a:rPr lang="sl-SI" sz="3200" dirty="0" smtClean="0"/>
              <a:t>Prednostno IUPAC ime – PIN 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18252" y="4073490"/>
            <a:ext cx="100957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IUPAC priporočila za uporabo v splošni nomenklaturi sicer dovoljujejo uporabo različnih imen, vendar dajejo prednost določenemu imenu – prednostno IUPAC ime.</a:t>
            </a:r>
          </a:p>
          <a:p>
            <a:r>
              <a:rPr lang="sl-SI" sz="3200" dirty="0" smtClean="0"/>
              <a:t>Bistveno zmanjšano je število nesistematičnih in </a:t>
            </a:r>
            <a:r>
              <a:rPr lang="sl-SI" sz="3200" dirty="0" err="1" smtClean="0"/>
              <a:t>polsistematičnih</a:t>
            </a:r>
            <a:r>
              <a:rPr lang="sl-SI" sz="3200" dirty="0" smtClean="0"/>
              <a:t> (trivialnih) imen („no </a:t>
            </a:r>
            <a:r>
              <a:rPr lang="sl-SI" sz="3200" dirty="0" err="1" smtClean="0"/>
              <a:t>longer</a:t>
            </a:r>
            <a:r>
              <a:rPr lang="sl-SI" sz="3200" dirty="0" smtClean="0"/>
              <a:t> </a:t>
            </a:r>
            <a:r>
              <a:rPr lang="sl-SI" sz="3200" dirty="0" err="1" smtClean="0"/>
              <a:t>recommended</a:t>
            </a:r>
            <a:r>
              <a:rPr lang="sl-SI" sz="3200" dirty="0" smtClean="0"/>
              <a:t>“).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99271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Opuščanje pozicijskih številk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7" name="PoljeZBesedilom 6"/>
          <p:cNvSpPr txBox="1"/>
          <p:nvPr/>
        </p:nvSpPr>
        <p:spPr>
          <a:xfrm>
            <a:off x="1492898" y="2384864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492898" y="4022356"/>
            <a:ext cx="5116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difluoroocetna</a:t>
            </a:r>
            <a:r>
              <a:rPr lang="sl-SI" sz="3200" dirty="0" smtClean="0"/>
              <a:t> kislina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2,2-difluoroocetna kislina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1492898" y="1008775"/>
            <a:ext cx="10501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NE navajamo:</a:t>
            </a:r>
          </a:p>
          <a:p>
            <a:r>
              <a:rPr lang="sl-SI" sz="2800" dirty="0" smtClean="0"/>
              <a:t>Pozicijskih številk v spojinah, kjer imajo vsi zamenljivi položaji enako pozicijsko številko.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6844629" y="4019699"/>
            <a:ext cx="3961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kloropropandial</a:t>
            </a:r>
            <a:r>
              <a:rPr lang="sl-SI" sz="3200" dirty="0" smtClean="0"/>
              <a:t>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2-kloropropandial</a:t>
            </a:r>
          </a:p>
        </p:txBody>
      </p:sp>
      <p:sp>
        <p:nvSpPr>
          <p:cNvPr id="11" name="PoljeZBesedilom 10"/>
          <p:cNvSpPr txBox="1"/>
          <p:nvPr/>
        </p:nvSpPr>
        <p:spPr>
          <a:xfrm>
            <a:off x="1492898" y="3099233"/>
            <a:ext cx="325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sl-SI" sz="3200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l-SI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CH–COOH</a:t>
            </a:r>
            <a:endParaRPr lang="sl-SI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828699"/>
              </p:ext>
            </p:extLst>
          </p:nvPr>
        </p:nvGraphicFramePr>
        <p:xfrm>
          <a:off x="6930487" y="2575433"/>
          <a:ext cx="2952900" cy="10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0" name="Document" r:id="rId5" imgW="1181160" imgH="419040" progId="ChemWindow.Document">
                  <p:embed/>
                </p:oleObj>
              </mc:Choice>
              <mc:Fallback>
                <p:oleObj name="Document" r:id="rId5" imgW="1181160" imgH="4190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30487" y="2575433"/>
                        <a:ext cx="2952900" cy="104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9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604190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Literatura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472540" y="1156996"/>
            <a:ext cx="9904021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sl-SI" sz="2000" dirty="0"/>
              <a:t>B. Stanovnik: IUPAC nomenklatura organskih spojin, skrajšana slovenska izdaja; DZS, Ljubljana, 1984.</a:t>
            </a:r>
          </a:p>
          <a:p>
            <a:pPr>
              <a:spcBef>
                <a:spcPts val="600"/>
              </a:spcBef>
            </a:pPr>
            <a:r>
              <a:rPr lang="sl-SI" sz="2000" dirty="0"/>
              <a:t>B. Stanovnik; M. Tišler: Vodnik po nomenklaturi organskih spojin IUPAC: Priporočila 1993 (vključno s spremembami glede na nomenklaturo organske kemije IUPAC 1979), slovenska izdaja; SAZU, Ljubljana, 1999.</a:t>
            </a:r>
          </a:p>
          <a:p>
            <a:pPr>
              <a:spcBef>
                <a:spcPts val="600"/>
              </a:spcBef>
            </a:pPr>
            <a:r>
              <a:rPr lang="sl-SI" sz="2000" dirty="0"/>
              <a:t>G. J. </a:t>
            </a:r>
            <a:r>
              <a:rPr lang="sl-SI" sz="2000" dirty="0" err="1"/>
              <a:t>Leigh</a:t>
            </a:r>
            <a:r>
              <a:rPr lang="sl-SI" sz="2000" dirty="0"/>
              <a:t>; H. A. </a:t>
            </a:r>
            <a:r>
              <a:rPr lang="sl-SI" sz="2000" dirty="0" err="1"/>
              <a:t>Favre</a:t>
            </a:r>
            <a:r>
              <a:rPr lang="sl-SI" sz="2000" dirty="0"/>
              <a:t>; W. V. </a:t>
            </a:r>
            <a:r>
              <a:rPr lang="sl-SI" sz="2000" dirty="0" err="1"/>
              <a:t>Metanomski</a:t>
            </a:r>
            <a:r>
              <a:rPr lang="sl-SI" sz="2000" dirty="0"/>
              <a:t>: </a:t>
            </a:r>
            <a:r>
              <a:rPr lang="sl-SI" sz="2000" dirty="0" err="1"/>
              <a:t>Principles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Chemical</a:t>
            </a:r>
            <a:r>
              <a:rPr lang="sl-SI" sz="2000" dirty="0"/>
              <a:t> </a:t>
            </a:r>
            <a:r>
              <a:rPr lang="sl-SI" sz="2000" dirty="0" err="1"/>
              <a:t>Nomenclature</a:t>
            </a:r>
            <a:r>
              <a:rPr lang="sl-SI" sz="2000" dirty="0"/>
              <a:t>: A </a:t>
            </a:r>
            <a:r>
              <a:rPr lang="sl-SI" sz="2000" dirty="0" err="1"/>
              <a:t>Guide</a:t>
            </a:r>
            <a:r>
              <a:rPr lang="sl-SI" sz="2000" dirty="0"/>
              <a:t> to IUPAC </a:t>
            </a:r>
            <a:r>
              <a:rPr lang="sl-SI" sz="2000" dirty="0" err="1"/>
              <a:t>Recommendations</a:t>
            </a:r>
            <a:r>
              <a:rPr lang="sl-SI" sz="2000" dirty="0"/>
              <a:t>; </a:t>
            </a:r>
            <a:r>
              <a:rPr lang="sl-SI" sz="2000" dirty="0" err="1"/>
              <a:t>Blackwell</a:t>
            </a:r>
            <a:r>
              <a:rPr lang="sl-SI" sz="2000" dirty="0"/>
              <a:t> </a:t>
            </a:r>
            <a:r>
              <a:rPr lang="sl-SI" sz="2000" dirty="0" smtClean="0"/>
              <a:t>Science, </a:t>
            </a:r>
            <a:r>
              <a:rPr lang="sl-SI" sz="2000" dirty="0"/>
              <a:t>Oxford, 1998.</a:t>
            </a:r>
          </a:p>
          <a:p>
            <a:pPr>
              <a:spcBef>
                <a:spcPts val="600"/>
              </a:spcBef>
            </a:pPr>
            <a:r>
              <a:rPr lang="sl-SI" sz="2000" dirty="0" err="1"/>
              <a:t>Traynham</a:t>
            </a:r>
            <a:r>
              <a:rPr lang="sl-SI" sz="2000" dirty="0"/>
              <a:t>, J. G.: </a:t>
            </a:r>
            <a:r>
              <a:rPr lang="sl-SI" sz="2000" dirty="0" err="1"/>
              <a:t>Organic</a:t>
            </a:r>
            <a:r>
              <a:rPr lang="sl-SI" sz="2000" dirty="0"/>
              <a:t> </a:t>
            </a:r>
            <a:r>
              <a:rPr lang="sl-SI" sz="2000" dirty="0" err="1"/>
              <a:t>Nomenclature</a:t>
            </a:r>
            <a:r>
              <a:rPr lang="sl-SI" sz="2000" dirty="0"/>
              <a:t>, A </a:t>
            </a:r>
            <a:r>
              <a:rPr lang="sl-SI" sz="2000" dirty="0" err="1"/>
              <a:t>Programmed</a:t>
            </a:r>
            <a:r>
              <a:rPr lang="sl-SI" sz="2000" dirty="0"/>
              <a:t> </a:t>
            </a:r>
            <a:r>
              <a:rPr lang="sl-SI" sz="2000" dirty="0" err="1"/>
              <a:t>Introduction</a:t>
            </a:r>
            <a:r>
              <a:rPr lang="sl-SI" sz="2000" dirty="0"/>
              <a:t>, 6. izd</a:t>
            </a:r>
            <a:r>
              <a:rPr lang="sl-SI" sz="2000" dirty="0" smtClean="0"/>
              <a:t>.; </a:t>
            </a:r>
            <a:r>
              <a:rPr lang="sl-SI" sz="2000" dirty="0" err="1"/>
              <a:t>Pearson</a:t>
            </a:r>
            <a:r>
              <a:rPr lang="sl-SI" sz="2000" dirty="0"/>
              <a:t> </a:t>
            </a:r>
            <a:r>
              <a:rPr lang="sl-SI" sz="2000" dirty="0" err="1"/>
              <a:t>Education</a:t>
            </a:r>
            <a:r>
              <a:rPr lang="sl-SI" sz="2000" dirty="0"/>
              <a:t>, </a:t>
            </a:r>
            <a:r>
              <a:rPr lang="sl-SI" sz="2000" dirty="0" err="1"/>
              <a:t>Prentice</a:t>
            </a:r>
            <a:r>
              <a:rPr lang="sl-SI" sz="2000" dirty="0"/>
              <a:t> Hall, New Jersey, 2009.</a:t>
            </a:r>
          </a:p>
          <a:p>
            <a:pPr>
              <a:spcBef>
                <a:spcPts val="600"/>
              </a:spcBef>
            </a:pPr>
            <a:r>
              <a:rPr lang="sl-SI" sz="2000" dirty="0"/>
              <a:t>H. A. </a:t>
            </a:r>
            <a:r>
              <a:rPr lang="sl-SI" sz="2000" dirty="0" err="1"/>
              <a:t>Favre</a:t>
            </a:r>
            <a:r>
              <a:rPr lang="sl-SI" sz="2000" dirty="0"/>
              <a:t>; W. H. </a:t>
            </a:r>
            <a:r>
              <a:rPr lang="sl-SI" sz="2000" dirty="0" err="1"/>
              <a:t>Powell</a:t>
            </a:r>
            <a:r>
              <a:rPr lang="sl-SI" sz="2000" dirty="0"/>
              <a:t>: </a:t>
            </a:r>
            <a:r>
              <a:rPr lang="sl-SI" sz="2000" dirty="0" err="1"/>
              <a:t>Nomenclature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Organic</a:t>
            </a:r>
            <a:r>
              <a:rPr lang="sl-SI" sz="2000" dirty="0"/>
              <a:t> </a:t>
            </a:r>
            <a:r>
              <a:rPr lang="sl-SI" sz="2000" dirty="0" err="1"/>
              <a:t>Chemistry</a:t>
            </a:r>
            <a:r>
              <a:rPr lang="sl-SI" sz="2000" dirty="0"/>
              <a:t>, IUPAC </a:t>
            </a:r>
            <a:r>
              <a:rPr lang="sl-SI" sz="2000" dirty="0" err="1"/>
              <a:t>Recommendations</a:t>
            </a:r>
            <a:r>
              <a:rPr lang="sl-SI" sz="2000" dirty="0"/>
              <a:t>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Preferred</a:t>
            </a:r>
            <a:r>
              <a:rPr lang="sl-SI" sz="2000" dirty="0"/>
              <a:t> </a:t>
            </a:r>
            <a:r>
              <a:rPr lang="sl-SI" sz="2000" dirty="0" err="1"/>
              <a:t>Names</a:t>
            </a:r>
            <a:r>
              <a:rPr lang="sl-SI" sz="2000" dirty="0"/>
              <a:t> 2013; </a:t>
            </a:r>
            <a:r>
              <a:rPr lang="sl-SI" sz="2000" dirty="0" err="1"/>
              <a:t>International</a:t>
            </a:r>
            <a:r>
              <a:rPr lang="sl-SI" sz="2000" dirty="0"/>
              <a:t> Union </a:t>
            </a:r>
            <a:r>
              <a:rPr lang="sl-SI" sz="2000" dirty="0" err="1"/>
              <a:t>of</a:t>
            </a:r>
            <a:r>
              <a:rPr lang="sl-SI" sz="2000" dirty="0"/>
              <a:t> Pure </a:t>
            </a:r>
            <a:r>
              <a:rPr lang="sl-SI" sz="2000" dirty="0" err="1"/>
              <a:t>and</a:t>
            </a:r>
            <a:r>
              <a:rPr lang="sl-SI" sz="2000" dirty="0"/>
              <a:t> </a:t>
            </a:r>
            <a:r>
              <a:rPr lang="sl-SI" sz="2000" dirty="0" err="1"/>
              <a:t>Applied</a:t>
            </a:r>
            <a:r>
              <a:rPr lang="sl-SI" sz="2000" dirty="0"/>
              <a:t> </a:t>
            </a:r>
            <a:r>
              <a:rPr lang="sl-SI" sz="2000" dirty="0" err="1"/>
              <a:t>Chemistry</a:t>
            </a:r>
            <a:r>
              <a:rPr lang="sl-SI" sz="2000" dirty="0"/>
              <a:t>; </a:t>
            </a:r>
            <a:r>
              <a:rPr lang="sl-SI" sz="2000" dirty="0" err="1"/>
              <a:t>The</a:t>
            </a:r>
            <a:r>
              <a:rPr lang="sl-SI" sz="2000" dirty="0"/>
              <a:t> </a:t>
            </a:r>
            <a:r>
              <a:rPr lang="sl-SI" sz="2000" dirty="0" err="1"/>
              <a:t>Royal</a:t>
            </a:r>
            <a:r>
              <a:rPr lang="sl-SI" sz="2000" dirty="0"/>
              <a:t> </a:t>
            </a:r>
            <a:r>
              <a:rPr lang="sl-SI" sz="2000" dirty="0" err="1"/>
              <a:t>Society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 smtClean="0"/>
              <a:t>Chemistry</a:t>
            </a:r>
            <a:r>
              <a:rPr lang="sl-SI" sz="2000" smtClean="0"/>
              <a:t>, </a:t>
            </a:r>
            <a:r>
              <a:rPr lang="sl-SI" sz="2000" dirty="0"/>
              <a:t>Cambridge, 2014.</a:t>
            </a:r>
          </a:p>
          <a:p>
            <a:pPr>
              <a:spcBef>
                <a:spcPts val="600"/>
              </a:spcBef>
            </a:pPr>
            <a:r>
              <a:rPr lang="sl-SI" sz="2000" dirty="0" smtClean="0"/>
              <a:t>http</a:t>
            </a:r>
            <a:r>
              <a:rPr lang="sl-SI" sz="2000" dirty="0"/>
              <a:t>://</a:t>
            </a:r>
            <a:r>
              <a:rPr lang="sl-SI" sz="2000" dirty="0" smtClean="0"/>
              <a:t>www.acdlabs.com/iupac/nomenclature/</a:t>
            </a:r>
          </a:p>
          <a:p>
            <a:pPr>
              <a:spcBef>
                <a:spcPts val="600"/>
              </a:spcBef>
            </a:pPr>
            <a:r>
              <a:rPr lang="sl-SI" sz="2000" dirty="0" smtClean="0"/>
              <a:t>http</a:t>
            </a:r>
            <a:r>
              <a:rPr lang="sl-SI" sz="2000" dirty="0"/>
              <a:t>://</a:t>
            </a:r>
            <a:r>
              <a:rPr lang="sl-SI" sz="2000" dirty="0" smtClean="0"/>
              <a:t>www.chem.qmul.ac.uk/iupac/bibliog/BBerrors.html</a:t>
            </a:r>
            <a:endParaRPr lang="sl-SI" sz="2000" dirty="0"/>
          </a:p>
          <a:p>
            <a:pPr>
              <a:spcBef>
                <a:spcPts val="600"/>
              </a:spcBef>
            </a:pPr>
            <a:r>
              <a:rPr lang="sl-SI" sz="2000" dirty="0" smtClean="0"/>
              <a:t>http</a:t>
            </a:r>
            <a:r>
              <a:rPr lang="sl-SI" sz="2000" dirty="0"/>
              <a:t>://www.chem.qmul.ac.uk/iupac/bibliog/BBminor.html</a:t>
            </a:r>
          </a:p>
        </p:txBody>
      </p:sp>
    </p:spTree>
    <p:extLst>
      <p:ext uri="{BB962C8B-B14F-4D97-AF65-F5344CB8AC3E}">
        <p14:creationId xmlns:p14="http://schemas.microsoft.com/office/powerpoint/2010/main" val="361552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Bistvena novost – PIN</a:t>
            </a:r>
            <a:endParaRPr lang="sl-SI" sz="5400" cap="none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418252" y="1101013"/>
            <a:ext cx="10179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err="1" smtClean="0"/>
              <a:t>Preferred</a:t>
            </a:r>
            <a:r>
              <a:rPr lang="sl-SI" sz="3200" dirty="0" smtClean="0"/>
              <a:t> IUPAC Name (PIN): </a:t>
            </a:r>
          </a:p>
          <a:p>
            <a:r>
              <a:rPr lang="sl-SI" sz="3200" dirty="0" smtClean="0"/>
              <a:t>A name </a:t>
            </a:r>
            <a:r>
              <a:rPr lang="sl-SI" sz="3200" dirty="0" err="1" smtClean="0"/>
              <a:t>preferred</a:t>
            </a:r>
            <a:r>
              <a:rPr lang="sl-SI" sz="3200" dirty="0" smtClean="0"/>
              <a:t> </a:t>
            </a:r>
            <a:r>
              <a:rPr lang="sl-SI" sz="3200" dirty="0" err="1" smtClean="0"/>
              <a:t>among</a:t>
            </a:r>
            <a:r>
              <a:rPr lang="sl-SI" sz="3200" dirty="0" smtClean="0"/>
              <a:t> </a:t>
            </a:r>
            <a:r>
              <a:rPr lang="sl-SI" sz="3200" dirty="0" err="1" smtClean="0"/>
              <a:t>two</a:t>
            </a:r>
            <a:r>
              <a:rPr lang="sl-SI" sz="3200" dirty="0" smtClean="0"/>
              <a:t> </a:t>
            </a:r>
            <a:r>
              <a:rPr lang="sl-SI" sz="3200" dirty="0" err="1" smtClean="0"/>
              <a:t>or</a:t>
            </a:r>
            <a:r>
              <a:rPr lang="sl-SI" sz="3200" dirty="0" smtClean="0"/>
              <a:t> more </a:t>
            </a:r>
            <a:r>
              <a:rPr lang="sl-SI" sz="3200" dirty="0" err="1" smtClean="0"/>
              <a:t>names</a:t>
            </a:r>
            <a:r>
              <a:rPr lang="sl-SI" sz="3200" dirty="0" smtClean="0"/>
              <a:t> </a:t>
            </a:r>
            <a:r>
              <a:rPr lang="sl-SI" sz="3200" dirty="0" err="1" smtClean="0"/>
              <a:t>generated</a:t>
            </a:r>
            <a:r>
              <a:rPr lang="sl-SI" sz="3200" dirty="0" smtClean="0"/>
              <a:t> </a:t>
            </a:r>
            <a:r>
              <a:rPr lang="sl-SI" sz="3200" dirty="0" err="1" smtClean="0"/>
              <a:t>from</a:t>
            </a:r>
            <a:r>
              <a:rPr lang="sl-SI" sz="3200" dirty="0" smtClean="0"/>
              <a:t> </a:t>
            </a:r>
            <a:r>
              <a:rPr lang="sl-SI" sz="3200" dirty="0" err="1" smtClean="0"/>
              <a:t>two</a:t>
            </a:r>
            <a:r>
              <a:rPr lang="sl-SI" sz="3200" dirty="0" smtClean="0"/>
              <a:t> </a:t>
            </a:r>
            <a:r>
              <a:rPr lang="sl-SI" sz="3200" dirty="0" err="1" smtClean="0"/>
              <a:t>or</a:t>
            </a:r>
            <a:r>
              <a:rPr lang="sl-SI" sz="3200" dirty="0" smtClean="0"/>
              <a:t> more IUPAC </a:t>
            </a:r>
            <a:r>
              <a:rPr lang="sl-SI" sz="3200" dirty="0" err="1" smtClean="0"/>
              <a:t>recommendations</a:t>
            </a:r>
            <a:r>
              <a:rPr lang="sl-SI" sz="3200" dirty="0" smtClean="0"/>
              <a:t> </a:t>
            </a:r>
            <a:r>
              <a:rPr lang="sl-SI" sz="3200" dirty="0" err="1" smtClean="0"/>
              <a:t>including</a:t>
            </a:r>
            <a:r>
              <a:rPr lang="sl-SI" sz="3200" dirty="0" smtClean="0"/>
              <a:t>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many</a:t>
            </a:r>
            <a:r>
              <a:rPr lang="sl-SI" sz="3200" dirty="0" smtClean="0"/>
              <a:t> </a:t>
            </a:r>
            <a:r>
              <a:rPr lang="sl-SI" sz="3200" dirty="0" err="1" smtClean="0"/>
              <a:t>synonyms</a:t>
            </a:r>
            <a:r>
              <a:rPr lang="sl-SI" sz="3200" dirty="0" smtClean="0"/>
              <a:t> </a:t>
            </a:r>
            <a:r>
              <a:rPr lang="sl-SI" sz="3200" dirty="0" err="1" smtClean="0"/>
              <a:t>that</a:t>
            </a:r>
            <a:r>
              <a:rPr lang="sl-SI" sz="3200" dirty="0" smtClean="0"/>
              <a:t> </a:t>
            </a:r>
            <a:r>
              <a:rPr lang="sl-SI" sz="3200" dirty="0" err="1" smtClean="0"/>
              <a:t>have</a:t>
            </a:r>
            <a:r>
              <a:rPr lang="sl-SI" sz="3200" dirty="0" smtClean="0"/>
              <a:t> </a:t>
            </a:r>
            <a:r>
              <a:rPr lang="sl-SI" sz="3200" dirty="0" err="1" smtClean="0"/>
              <a:t>been</a:t>
            </a:r>
            <a:r>
              <a:rPr lang="sl-SI" sz="3200" dirty="0" smtClean="0"/>
              <a:t> </a:t>
            </a:r>
            <a:r>
              <a:rPr lang="sl-SI" sz="3200" dirty="0" err="1" smtClean="0"/>
              <a:t>coined</a:t>
            </a:r>
            <a:r>
              <a:rPr lang="sl-SI" sz="3200" dirty="0" smtClean="0"/>
              <a:t> </a:t>
            </a:r>
            <a:r>
              <a:rPr lang="sl-SI" sz="3200" dirty="0" err="1" smtClean="0"/>
              <a:t>and</a:t>
            </a:r>
            <a:r>
              <a:rPr lang="sl-SI" sz="3200" dirty="0" smtClean="0"/>
              <a:t> used </a:t>
            </a:r>
            <a:r>
              <a:rPr lang="sl-SI" sz="3200" dirty="0" err="1" smtClean="0"/>
              <a:t>over</a:t>
            </a:r>
            <a:r>
              <a:rPr lang="sl-SI" sz="3200" dirty="0" smtClean="0"/>
              <a:t> </a:t>
            </a:r>
            <a:r>
              <a:rPr lang="sl-SI" sz="3200" dirty="0" err="1" smtClean="0"/>
              <a:t>the</a:t>
            </a:r>
            <a:r>
              <a:rPr lang="sl-SI" sz="3200" dirty="0" smtClean="0"/>
              <a:t> </a:t>
            </a:r>
            <a:r>
              <a:rPr lang="sl-SI" sz="3200" dirty="0" err="1" smtClean="0"/>
              <a:t>years</a:t>
            </a:r>
            <a:r>
              <a:rPr lang="sl-SI" sz="3200" dirty="0" smtClean="0"/>
              <a:t>.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502229" y="4073490"/>
            <a:ext cx="10095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Prednostno IUPAC ime (PIN):</a:t>
            </a:r>
          </a:p>
          <a:p>
            <a:r>
              <a:rPr lang="sl-SI" sz="3200" dirty="0" smtClean="0"/>
              <a:t>Ime, ki ima prednost med </a:t>
            </a:r>
            <a:r>
              <a:rPr lang="sl-SI" sz="3200" dirty="0" err="1" smtClean="0"/>
              <a:t>dvemi</a:t>
            </a:r>
            <a:r>
              <a:rPr lang="sl-SI" sz="3200" dirty="0" smtClean="0"/>
              <a:t> ali več imeni, tvorjenimi na osnovi dveh ali več IUPAC priporočil, vključno z mnogimi sinonimi, ki so bila tvorjena in uporabljana v preteklosti.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9103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Bistvena novost – PIN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291384" y="3091483"/>
            <a:ext cx="396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err="1" smtClean="0"/>
              <a:t>ethenylbenzene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vinylbenzene</a:t>
            </a:r>
            <a:endParaRPr lang="sl-SI" sz="3200" dirty="0" smtClean="0"/>
          </a:p>
          <a:p>
            <a:r>
              <a:rPr lang="sl-SI" sz="3200" dirty="0" err="1" smtClean="0"/>
              <a:t>styrene</a:t>
            </a:r>
            <a:endParaRPr lang="sl-SI" sz="3200" dirty="0" smtClean="0"/>
          </a:p>
          <a:p>
            <a:r>
              <a:rPr lang="sl-SI" sz="3200" dirty="0" err="1"/>
              <a:t>p</a:t>
            </a:r>
            <a:r>
              <a:rPr lang="sl-SI" sz="3200" dirty="0" err="1" smtClean="0"/>
              <a:t>henylethene</a:t>
            </a:r>
            <a:endParaRPr lang="sl-SI" sz="3200" dirty="0" smtClean="0"/>
          </a:p>
          <a:p>
            <a:r>
              <a:rPr lang="sl-SI" sz="3200" dirty="0" err="1" smtClean="0"/>
              <a:t>phenylethylene</a:t>
            </a:r>
            <a:endParaRPr lang="sl-SI" sz="3200" dirty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169931"/>
              </p:ext>
            </p:extLst>
          </p:nvPr>
        </p:nvGraphicFramePr>
        <p:xfrm>
          <a:off x="3200400" y="1144819"/>
          <a:ext cx="4090984" cy="1513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" name="Document" r:id="rId5" imgW="1390680" imgH="514440" progId="ChemWindow.Document">
                  <p:embed/>
                </p:oleObj>
              </mc:Choice>
              <mc:Fallback>
                <p:oleObj name="Document" r:id="rId5" imgW="1390680" imgH="51444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00" y="1144819"/>
                        <a:ext cx="4090984" cy="1513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oljeZBesedilom 6"/>
          <p:cNvSpPr txBox="1"/>
          <p:nvPr/>
        </p:nvSpPr>
        <p:spPr>
          <a:xfrm>
            <a:off x="1604865" y="1051513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1703684" y="3095382"/>
            <a:ext cx="39655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err="1" smtClean="0"/>
              <a:t>etenilbenzen</a:t>
            </a:r>
            <a:r>
              <a:rPr lang="sl-SI" sz="3200" dirty="0" smtClean="0"/>
              <a:t> (PIN)</a:t>
            </a:r>
          </a:p>
          <a:p>
            <a:r>
              <a:rPr lang="sl-SI" sz="3200" dirty="0" err="1" smtClean="0"/>
              <a:t>vinilbenzen</a:t>
            </a:r>
            <a:endParaRPr lang="sl-SI" sz="3200" dirty="0" smtClean="0"/>
          </a:p>
          <a:p>
            <a:r>
              <a:rPr lang="sl-SI" sz="3200" dirty="0" smtClean="0"/>
              <a:t>stiren</a:t>
            </a:r>
          </a:p>
          <a:p>
            <a:r>
              <a:rPr lang="sl-SI" sz="3200" dirty="0" err="1" smtClean="0"/>
              <a:t>fenileten</a:t>
            </a:r>
            <a:endParaRPr lang="sl-SI" sz="3200" dirty="0" smtClean="0"/>
          </a:p>
          <a:p>
            <a:r>
              <a:rPr lang="sl-SI" sz="3200" dirty="0" err="1" smtClean="0"/>
              <a:t>feniletilen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36361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Ogljikovodiki – osnovna struktura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1492898" y="3000469"/>
            <a:ext cx="4456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3-metilidenheksan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2-etilpent-1-en 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8994" y="867747"/>
            <a:ext cx="1595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Primer:</a:t>
            </a:r>
            <a:endParaRPr lang="sl-SI" sz="3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21100" y="3000469"/>
            <a:ext cx="4967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3-methylidenehexane (PIN)</a:t>
            </a:r>
          </a:p>
          <a:p>
            <a:r>
              <a:rPr lang="sl-SI" sz="3200" dirty="0" smtClean="0">
                <a:solidFill>
                  <a:srgbClr val="FF0000"/>
                </a:solidFill>
              </a:rPr>
              <a:t>NE: 2-ethylpent-1-ene</a:t>
            </a:r>
            <a:endParaRPr lang="sl-SI" sz="3200" dirty="0">
              <a:solidFill>
                <a:srgbClr val="FF0000"/>
              </a:solidFill>
            </a:endParaRPr>
          </a:p>
        </p:txBody>
      </p:sp>
      <p:sp>
        <p:nvSpPr>
          <p:cNvPr id="10" name="PoljeZBesedilom 9"/>
          <p:cNvSpPr txBox="1"/>
          <p:nvPr/>
        </p:nvSpPr>
        <p:spPr>
          <a:xfrm>
            <a:off x="1604865" y="4999512"/>
            <a:ext cx="10009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Sprememba glede na prejšnja IUPAC priporočila!</a:t>
            </a:r>
          </a:p>
          <a:p>
            <a:r>
              <a:rPr lang="sl-SI" sz="2800" dirty="0" smtClean="0"/>
              <a:t>Dolžina verige ima prednost pred nenasičenostjo.</a:t>
            </a:r>
          </a:p>
          <a:p>
            <a:r>
              <a:rPr lang="sl-SI" sz="2800" dirty="0" smtClean="0"/>
              <a:t>Osnovna struktura je tista, ki ima najdaljšo verigo ogljikovih atomov.</a:t>
            </a:r>
            <a:endParaRPr lang="sl-SI" sz="2800" dirty="0"/>
          </a:p>
        </p:txBody>
      </p:sp>
      <p:graphicFrame>
        <p:nvGraphicFramePr>
          <p:cNvPr id="3" name="Predm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03939"/>
              </p:ext>
            </p:extLst>
          </p:nvPr>
        </p:nvGraphicFramePr>
        <p:xfrm>
          <a:off x="3342238" y="1353721"/>
          <a:ext cx="5214600" cy="10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Document" r:id="rId5" imgW="2085840" imgH="438120" progId="ChemWindow.Document">
                  <p:embed/>
                </p:oleObj>
              </mc:Choice>
              <mc:Fallback>
                <p:oleObj name="Document" r:id="rId5" imgW="2085840" imgH="43812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2238" y="1353721"/>
                        <a:ext cx="5214600" cy="10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4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38994" y="0"/>
            <a:ext cx="10164212" cy="867747"/>
          </a:xfrm>
        </p:spPr>
        <p:txBody>
          <a:bodyPr>
            <a:noAutofit/>
          </a:bodyPr>
          <a:lstStyle/>
          <a:p>
            <a:r>
              <a:rPr lang="sl-SI" sz="5400" cap="none" dirty="0" smtClean="0"/>
              <a:t>Ogljikovodiki – osnovna struktura</a:t>
            </a:r>
            <a:endParaRPr lang="sl-SI" sz="5400" cap="non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8994" cy="190137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818723" y="4548024"/>
            <a:ext cx="5488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SLO:</a:t>
            </a:r>
          </a:p>
          <a:p>
            <a:r>
              <a:rPr lang="sl-SI" sz="3200" dirty="0" smtClean="0"/>
              <a:t>5-metil-3-metilidenoktan (PIN)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338993" y="867747"/>
            <a:ext cx="10488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Primer z letošnje poskusne mature (vir: Državni izpitni center):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1791477" y="1978090"/>
            <a:ext cx="76494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26. Izberite </a:t>
            </a:r>
            <a:r>
              <a:rPr lang="sl-SI" sz="2800" dirty="0"/>
              <a:t>pravilno IUPAC-</a:t>
            </a:r>
            <a:r>
              <a:rPr lang="sl-SI" sz="2800" dirty="0" err="1"/>
              <a:t>ovo</a:t>
            </a:r>
            <a:r>
              <a:rPr lang="sl-SI" sz="2800" dirty="0"/>
              <a:t> ime za to spojino</a:t>
            </a:r>
            <a:r>
              <a:rPr lang="sl-SI" sz="2800" dirty="0" smtClean="0"/>
              <a:t>:</a:t>
            </a:r>
          </a:p>
          <a:p>
            <a:endParaRPr lang="sl-SI" sz="2800" dirty="0"/>
          </a:p>
          <a:p>
            <a:r>
              <a:rPr lang="sl-SI" sz="2800" dirty="0"/>
              <a:t>A	5-metiloktan-3-on</a:t>
            </a:r>
          </a:p>
          <a:p>
            <a:r>
              <a:rPr lang="sl-SI" sz="2800" dirty="0">
                <a:solidFill>
                  <a:srgbClr val="7030A0"/>
                </a:solidFill>
              </a:rPr>
              <a:t>B	2-etil-4-metilhept-1-en</a:t>
            </a:r>
          </a:p>
          <a:p>
            <a:r>
              <a:rPr lang="sl-SI" sz="2800" dirty="0"/>
              <a:t>C	5-etil-4-etilhept-6-en</a:t>
            </a:r>
          </a:p>
          <a:p>
            <a:r>
              <a:rPr lang="sl-SI" sz="2800" dirty="0"/>
              <a:t>D	5-metiloktan-3-en</a:t>
            </a:r>
          </a:p>
          <a:p>
            <a:r>
              <a:rPr lang="sl-SI" sz="2800" dirty="0" smtClean="0"/>
              <a:t> </a:t>
            </a:r>
            <a:endParaRPr lang="sl-SI" sz="2800" dirty="0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778221"/>
              </p:ext>
            </p:extLst>
          </p:nvPr>
        </p:nvGraphicFramePr>
        <p:xfrm>
          <a:off x="5818723" y="3030476"/>
          <a:ext cx="3405600" cy="13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6" name="Document" r:id="rId5" imgW="1362240" imgH="542880" progId="ChemWindow.Document">
                  <p:embed/>
                </p:oleObj>
              </mc:Choice>
              <mc:Fallback>
                <p:oleObj name="Document" r:id="rId5" imgW="1362240" imgH="542880" progId="ChemWindow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8723" y="3030476"/>
                        <a:ext cx="3405600" cy="13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PoljeZBesedilom 10"/>
          <p:cNvSpPr txBox="1"/>
          <p:nvPr/>
        </p:nvSpPr>
        <p:spPr>
          <a:xfrm>
            <a:off x="5818723" y="5561521"/>
            <a:ext cx="6009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i="1" dirty="0" smtClean="0">
                <a:solidFill>
                  <a:srgbClr val="FFFF00"/>
                </a:solidFill>
              </a:rPr>
              <a:t>ANG:</a:t>
            </a:r>
          </a:p>
          <a:p>
            <a:r>
              <a:rPr lang="sl-SI" sz="3200" dirty="0" smtClean="0"/>
              <a:t>5-methyl-3-methylideneoctane (PIN)</a:t>
            </a:r>
          </a:p>
        </p:txBody>
      </p:sp>
    </p:spTree>
    <p:extLst>
      <p:ext uri="{BB962C8B-B14F-4D97-AF65-F5344CB8AC3E}">
        <p14:creationId xmlns:p14="http://schemas.microsoft.com/office/powerpoint/2010/main" val="19013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989</TotalTime>
  <Words>2081</Words>
  <Application>Microsoft Office PowerPoint</Application>
  <PresentationFormat>Širokozaslonsko</PresentationFormat>
  <Paragraphs>617</Paragraphs>
  <Slides>51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51</vt:i4>
      </vt:variant>
    </vt:vector>
  </HeadingPairs>
  <TitlesOfParts>
    <vt:vector size="56" baseType="lpstr">
      <vt:lpstr>Arial</vt:lpstr>
      <vt:lpstr>Trebuchet MS</vt:lpstr>
      <vt:lpstr>Tw Cen MT</vt:lpstr>
      <vt:lpstr>Vezje</vt:lpstr>
      <vt:lpstr>Document</vt:lpstr>
      <vt:lpstr>Novosti v POimenovanju organskih spojin</vt:lpstr>
      <vt:lpstr>Spremembe so edina stalnica</vt:lpstr>
      <vt:lpstr>Cilj te predstavitve</vt:lpstr>
      <vt:lpstr>Problemi so, problemi bodo</vt:lpstr>
      <vt:lpstr>Bistvena novost – PIN</vt:lpstr>
      <vt:lpstr>Bistvena novost – PIN</vt:lpstr>
      <vt:lpstr>Bistvena novost – PIN</vt:lpstr>
      <vt:lpstr>Ogljikovodiki – osnovna struktura</vt:lpstr>
      <vt:lpstr>Ogljikovodiki – osnovna struktura</vt:lpstr>
      <vt:lpstr>Ogljikovodiki – položaj multiple vezi</vt:lpstr>
      <vt:lpstr>Etin = acetilen</vt:lpstr>
      <vt:lpstr>Aromatski ogljikovodiki - toluen</vt:lpstr>
      <vt:lpstr>Aromatski ogljikovodiki - ksilen</vt:lpstr>
      <vt:lpstr>Ciklični ogljikovodiki s stransko verigo</vt:lpstr>
      <vt:lpstr>Preproste substituentne skupine</vt:lpstr>
      <vt:lpstr>Preproste substituentne skupine</vt:lpstr>
      <vt:lpstr>Preproste substituentne skupine</vt:lpstr>
      <vt:lpstr>Preproste substituentne skupine</vt:lpstr>
      <vt:lpstr>Izjema</vt:lpstr>
      <vt:lpstr>Halogenske organske spojine</vt:lpstr>
      <vt:lpstr>Aromat. spojine s hidroksilno skupino</vt:lpstr>
      <vt:lpstr>Aromat. spojine s hidroksilno skupino</vt:lpstr>
      <vt:lpstr>Alifat. spojine s hidroksilno skupino</vt:lpstr>
      <vt:lpstr>Alifat. spojine s hidroksilno skupino</vt:lpstr>
      <vt:lpstr>Alifat. spojine s hidroksilno skupino</vt:lpstr>
      <vt:lpstr>Etri</vt:lpstr>
      <vt:lpstr>Etri</vt:lpstr>
      <vt:lpstr>Ketoni</vt:lpstr>
      <vt:lpstr>Ketoni</vt:lpstr>
      <vt:lpstr>Ketoni</vt:lpstr>
      <vt:lpstr>Aldehidi</vt:lpstr>
      <vt:lpstr>Aldehidi</vt:lpstr>
      <vt:lpstr>Aldehidi</vt:lpstr>
      <vt:lpstr>Aldehidi</vt:lpstr>
      <vt:lpstr>Aldehidi</vt:lpstr>
      <vt:lpstr>Aldehidi</vt:lpstr>
      <vt:lpstr>Karboksilne kisline</vt:lpstr>
      <vt:lpstr>Karboksilne kisline</vt:lpstr>
      <vt:lpstr>Estri</vt:lpstr>
      <vt:lpstr>Estri - maščobe</vt:lpstr>
      <vt:lpstr>Estri - maščobe</vt:lpstr>
      <vt:lpstr>Pozicijske oznake o-, m- in p-</vt:lpstr>
      <vt:lpstr>Navajanje pozicijskih številk</vt:lpstr>
      <vt:lpstr>Opuščanje pozicijskih številk</vt:lpstr>
      <vt:lpstr>Opuščanje pozicijskih številk</vt:lpstr>
      <vt:lpstr>Opuščanje pozicijskih številk</vt:lpstr>
      <vt:lpstr>Opuščanje pozicijskih številk</vt:lpstr>
      <vt:lpstr>Opuščanje pozicijskih številk</vt:lpstr>
      <vt:lpstr>Opuščanje pozicijskih številk</vt:lpstr>
      <vt:lpstr>Opuščanje pozicijskih številk</vt:lpstr>
      <vt:lpstr>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 Smrdu</dc:creator>
  <cp:lastModifiedBy>Andrej Smrdu</cp:lastModifiedBy>
  <cp:revision>121</cp:revision>
  <dcterms:created xsi:type="dcterms:W3CDTF">2016-04-26T18:25:48Z</dcterms:created>
  <dcterms:modified xsi:type="dcterms:W3CDTF">2016-05-07T16:32:31Z</dcterms:modified>
</cp:coreProperties>
</file>